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5B"/>
    <a:srgbClr val="3986C8"/>
    <a:srgbClr val="003B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74"/>
  </p:normalViewPr>
  <p:slideViewPr>
    <p:cSldViewPr snapToGrid="0" snapToObjects="1">
      <p:cViewPr varScale="1">
        <p:scale>
          <a:sx n="111" d="100"/>
          <a:sy n="111" d="100"/>
        </p:scale>
        <p:origin x="936" y="108"/>
      </p:cViewPr>
      <p:guideLst/>
    </p:cSldViewPr>
  </p:slideViewPr>
  <p:notesTextViewPr>
    <p:cViewPr>
      <p:scale>
        <a:sx n="1" d="1"/>
        <a:sy n="1" d="1"/>
      </p:scale>
      <p:origin x="0" y="0"/>
    </p:cViewPr>
  </p:notesTextViewPr>
  <p:notesViewPr>
    <p:cSldViewPr snapToGrid="0" snapToObject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A2972E-D8FD-4913-8A71-3D40CD216332}" type="datetimeFigureOut">
              <a:rPr lang="en-GB" smtClean="0"/>
              <a:t>10/07/2020</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26E1E4-73C4-4C3D-9C49-7C7C9494202B}" type="slidenum">
              <a:rPr lang="en-GB" smtClean="0"/>
              <a:t>‹#›</a:t>
            </a:fld>
            <a:endParaRPr lang="en-GB"/>
          </a:p>
        </p:txBody>
      </p:sp>
    </p:spTree>
    <p:extLst>
      <p:ext uri="{BB962C8B-B14F-4D97-AF65-F5344CB8AC3E}">
        <p14:creationId xmlns:p14="http://schemas.microsoft.com/office/powerpoint/2010/main" val="325432002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F524FB-7897-0C4A-8E1E-10715FAD4F36}" type="datetimeFigureOut">
              <a:rPr lang="en-US" smtClean="0"/>
              <a:t>7/10/2020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827ED9-B1D0-FB48-A9E5-74664CF887AC}" type="slidenum">
              <a:rPr lang="en-US" smtClean="0"/>
              <a:t>‹#›</a:t>
            </a:fld>
            <a:endParaRPr lang="en-US"/>
          </a:p>
        </p:txBody>
      </p:sp>
    </p:spTree>
    <p:extLst>
      <p:ext uri="{BB962C8B-B14F-4D97-AF65-F5344CB8AC3E}">
        <p14:creationId xmlns:p14="http://schemas.microsoft.com/office/powerpoint/2010/main" val="178046163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4F3F28B0-68CA-C741-8755-73BDB1A3C384}"/>
              </a:ext>
            </a:extLst>
          </p:cNvPr>
          <p:cNvSpPr>
            <a:spLocks noGrp="1"/>
          </p:cNvSpPr>
          <p:nvPr>
            <p:ph type="dt" sz="half" idx="10"/>
          </p:nvPr>
        </p:nvSpPr>
        <p:spPr/>
        <p:txBody>
          <a:bodyPr/>
          <a:lstStyle/>
          <a:p>
            <a:fld id="{046B107D-AB15-43D1-BCC5-D056E241B279}" type="datetime3">
              <a:rPr lang="en-US" smtClean="0"/>
              <a:t>10 July 2020</a:t>
            </a:fld>
            <a:endParaRPr lang="en-US" dirty="0"/>
          </a:p>
        </p:txBody>
      </p:sp>
      <p:sp>
        <p:nvSpPr>
          <p:cNvPr id="31" name="Footer Placeholder 30">
            <a:extLst>
              <a:ext uri="{FF2B5EF4-FFF2-40B4-BE49-F238E27FC236}">
                <a16:creationId xmlns:a16="http://schemas.microsoft.com/office/drawing/2014/main" id="{8ABD456E-78E9-9747-873C-3A0415972EE2}"/>
              </a:ext>
            </a:extLst>
          </p:cNvPr>
          <p:cNvSpPr>
            <a:spLocks noGrp="1"/>
          </p:cNvSpPr>
          <p:nvPr>
            <p:ph type="ftr" sz="quarter" idx="11"/>
          </p:nvPr>
        </p:nvSpPr>
        <p:spPr/>
        <p:txBody>
          <a:bodyPr/>
          <a:lstStyle/>
          <a:p>
            <a:r>
              <a:rPr lang="en-US" smtClean="0"/>
              <a:t>FF-30-GL-0001  Revision A  30.Jun.2020</a:t>
            </a:r>
            <a:endParaRPr lang="en-US" dirty="0"/>
          </a:p>
        </p:txBody>
      </p:sp>
      <p:sp>
        <p:nvSpPr>
          <p:cNvPr id="32" name="Slide Number Placeholder 31">
            <a:extLst>
              <a:ext uri="{FF2B5EF4-FFF2-40B4-BE49-F238E27FC236}">
                <a16:creationId xmlns:a16="http://schemas.microsoft.com/office/drawing/2014/main" id="{EC5F0A7A-6AC8-9D45-BD65-4EB8A33E41E6}"/>
              </a:ext>
            </a:extLst>
          </p:cNvPr>
          <p:cNvSpPr>
            <a:spLocks noGrp="1"/>
          </p:cNvSpPr>
          <p:nvPr>
            <p:ph type="sldNum" sz="quarter" idx="12"/>
          </p:nvPr>
        </p:nvSpPr>
        <p:spPr/>
        <p:txBody>
          <a:bodyPr/>
          <a:lstStyle/>
          <a:p>
            <a:fld id="{ECC0D90B-8087-1C4C-A990-6E0FA3ED2526}" type="slidenum">
              <a:rPr lang="en-US" smtClean="0"/>
              <a:pPr/>
              <a:t>‹#›</a:t>
            </a:fld>
            <a:endParaRPr lang="en-US" dirty="0"/>
          </a:p>
        </p:txBody>
      </p:sp>
      <p:sp>
        <p:nvSpPr>
          <p:cNvPr id="2" name="Rectangle 1">
            <a:extLst>
              <a:ext uri="{FF2B5EF4-FFF2-40B4-BE49-F238E27FC236}">
                <a16:creationId xmlns:a16="http://schemas.microsoft.com/office/drawing/2014/main" id="{38E4F333-719A-4F43-9342-45C653559B20}"/>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144838" indent="-2800350" algn="l"/>
            <a:endParaRPr lang="en-US" sz="1400" dirty="0">
              <a:solidFill>
                <a:schemeClr val="tx1"/>
              </a:solidFill>
            </a:endParaRPr>
          </a:p>
          <a:p>
            <a:pPr marL="3144838" indent="-2800350" algn="l"/>
            <a:r>
              <a:rPr lang="en-US" sz="1400" dirty="0">
                <a:solidFill>
                  <a:schemeClr val="tx1"/>
                </a:solidFill>
              </a:rPr>
              <a:t>HOW TO USE THIS POWERPOINT TEMPLATE </a:t>
            </a:r>
          </a:p>
          <a:p>
            <a:pPr marL="3144838" indent="-2800350" algn="l"/>
            <a:r>
              <a:rPr lang="en-US" sz="1400" i="1" dirty="0">
                <a:solidFill>
                  <a:srgbClr val="C00000"/>
                </a:solidFill>
              </a:rPr>
              <a:t>Delete this slide before completing your presentation</a:t>
            </a:r>
            <a:endParaRPr lang="en-US" sz="1400" i="0" dirty="0">
              <a:solidFill>
                <a:srgbClr val="C00000"/>
              </a:solidFill>
            </a:endParaRPr>
          </a:p>
          <a:p>
            <a:pPr marL="3144838" indent="-2800350" algn="l"/>
            <a:endParaRPr lang="en-US" sz="1400" i="0" dirty="0">
              <a:solidFill>
                <a:schemeClr val="tx1"/>
              </a:solidFill>
            </a:endParaRPr>
          </a:p>
          <a:p>
            <a:pPr marL="3144838" indent="-2800350" algn="l"/>
            <a:endParaRPr lang="en-US" sz="1400" i="0" dirty="0">
              <a:solidFill>
                <a:schemeClr val="tx1"/>
              </a:solidFill>
            </a:endParaRPr>
          </a:p>
          <a:p>
            <a:pPr marL="569913" indent="-225425" algn="l">
              <a:buAutoNum type="arabicPeriod"/>
            </a:pPr>
            <a:r>
              <a:rPr lang="en-US" sz="1400" i="0" dirty="0">
                <a:solidFill>
                  <a:schemeClr val="tx1"/>
                </a:solidFill>
              </a:rPr>
              <a:t>Do not modify the ‘Slide Master Template’.</a:t>
            </a:r>
          </a:p>
          <a:p>
            <a:pPr marL="3144838" indent="-2800350" algn="l">
              <a:buAutoNum type="arabicPeriod"/>
            </a:pPr>
            <a:endParaRPr lang="en-US" sz="1400" i="0" dirty="0">
              <a:solidFill>
                <a:schemeClr val="tx1"/>
              </a:solidFill>
            </a:endParaRPr>
          </a:p>
          <a:p>
            <a:pPr marL="1828800" indent="-1484313" algn="l">
              <a:buAutoNum type="arabicPeriod"/>
              <a:tabLst>
                <a:tab pos="1828800" algn="l"/>
              </a:tabLst>
            </a:pPr>
            <a:r>
              <a:rPr lang="en-US" sz="1400" i="0" dirty="0">
                <a:solidFill>
                  <a:schemeClr val="tx1"/>
                </a:solidFill>
              </a:rPr>
              <a:t>If you have copied and pasted text or slides, click the RESET button</a:t>
            </a:r>
          </a:p>
          <a:p>
            <a:pPr marL="3144838" indent="-2800350" algn="l">
              <a:buNone/>
              <a:tabLst>
                <a:tab pos="1828800" algn="l"/>
              </a:tabLst>
            </a:pPr>
            <a:r>
              <a:rPr lang="en-US" sz="1400" i="0" dirty="0">
                <a:solidFill>
                  <a:schemeClr val="tx1"/>
                </a:solidFill>
              </a:rPr>
              <a:t>	to reformat the slide to the proper format.</a:t>
            </a:r>
          </a:p>
          <a:p>
            <a:pPr marL="3144838" indent="-2800350" algn="l">
              <a:buNone/>
              <a:tabLst>
                <a:tab pos="1828800" algn="l"/>
              </a:tabLst>
            </a:pPr>
            <a:endParaRPr lang="en-US" sz="1400" i="0" dirty="0">
              <a:solidFill>
                <a:schemeClr val="tx1"/>
              </a:solidFill>
            </a:endParaRPr>
          </a:p>
          <a:p>
            <a:pPr marL="3144838" indent="-2800350" algn="l">
              <a:buNone/>
              <a:tabLst>
                <a:tab pos="344488" algn="l"/>
              </a:tabLst>
            </a:pPr>
            <a:endParaRPr lang="en-US" sz="1400" i="0" dirty="0">
              <a:solidFill>
                <a:schemeClr val="tx1"/>
              </a:solidFill>
            </a:endParaRPr>
          </a:p>
          <a:p>
            <a:pPr marL="3144838" indent="-2800350" algn="l">
              <a:buNone/>
              <a:tabLst>
                <a:tab pos="344488" algn="l"/>
              </a:tabLst>
            </a:pPr>
            <a:endParaRPr lang="en-US" sz="1400" i="0" dirty="0">
              <a:solidFill>
                <a:schemeClr val="tx1"/>
              </a:solidFill>
            </a:endParaRPr>
          </a:p>
          <a:p>
            <a:pPr marL="3313113" indent="-2968625" algn="l">
              <a:buAutoNum type="arabicPeriod" startAt="3"/>
              <a:tabLst>
                <a:tab pos="344488" algn="l"/>
              </a:tabLst>
            </a:pPr>
            <a:r>
              <a:rPr lang="en-US" sz="1400" i="0" dirty="0">
                <a:solidFill>
                  <a:schemeClr val="tx1"/>
                </a:solidFill>
              </a:rPr>
              <a:t>You may change your </a:t>
            </a:r>
            <a:r>
              <a:rPr lang="en-US" sz="1400" i="0" u="sng" dirty="0">
                <a:solidFill>
                  <a:schemeClr val="tx1"/>
                </a:solidFill>
              </a:rPr>
              <a:t>date</a:t>
            </a:r>
            <a:r>
              <a:rPr lang="en-US" sz="1400" i="0" u="none" dirty="0">
                <a:solidFill>
                  <a:schemeClr val="tx1"/>
                </a:solidFill>
              </a:rPr>
              <a:t> and </a:t>
            </a:r>
            <a:r>
              <a:rPr lang="en-US" sz="1400" i="0" u="sng" dirty="0">
                <a:solidFill>
                  <a:schemeClr val="tx1"/>
                </a:solidFill>
              </a:rPr>
              <a:t>footer</a:t>
            </a:r>
            <a:r>
              <a:rPr lang="en-US" sz="1400" i="0" u="none" dirty="0">
                <a:solidFill>
                  <a:schemeClr val="tx1"/>
                </a:solidFill>
              </a:rPr>
              <a:t> for all slide by clicking INSERT, then HEADER/FOOTER, then modify the options in the pop up box. This is the only time the Slider Master may be modified to format the date textbox, if necessary. </a:t>
            </a:r>
          </a:p>
          <a:p>
            <a:pPr marL="3313113" indent="-2968625" algn="l">
              <a:buAutoNum type="arabicPeriod" startAt="3"/>
              <a:tabLst>
                <a:tab pos="344488" algn="l"/>
              </a:tabLst>
            </a:pPr>
            <a:endParaRPr lang="en-US" sz="1400" i="0" u="none" dirty="0">
              <a:solidFill>
                <a:schemeClr val="tx1"/>
              </a:solidFill>
            </a:endParaRPr>
          </a:p>
          <a:p>
            <a:pPr marL="574675" indent="-230188" algn="l">
              <a:buAutoNum type="arabicPeriod" startAt="3"/>
              <a:tabLst>
                <a:tab pos="344488" algn="l"/>
              </a:tabLst>
            </a:pPr>
            <a:r>
              <a:rPr lang="en-US" sz="1400" i="0" u="none" dirty="0">
                <a:solidFill>
                  <a:schemeClr val="tx1"/>
                </a:solidFill>
              </a:rPr>
              <a:t>Additional slide layouts (e.g. dividers) can be found in the layout dropdown in the menu bar. </a:t>
            </a:r>
          </a:p>
        </p:txBody>
      </p:sp>
      <p:pic>
        <p:nvPicPr>
          <p:cNvPr id="3" name="Picture 2">
            <a:extLst>
              <a:ext uri="{FF2B5EF4-FFF2-40B4-BE49-F238E27FC236}">
                <a16:creationId xmlns:a16="http://schemas.microsoft.com/office/drawing/2014/main" id="{74E33901-F58A-46B4-8956-BAEA29586B64}"/>
              </a:ext>
            </a:extLst>
          </p:cNvPr>
          <p:cNvPicPr>
            <a:picLocks noChangeAspect="1"/>
          </p:cNvPicPr>
          <p:nvPr userDrawn="1"/>
        </p:nvPicPr>
        <p:blipFill>
          <a:blip r:embed="rId2"/>
          <a:stretch>
            <a:fillRect/>
          </a:stretch>
        </p:blipFill>
        <p:spPr>
          <a:xfrm>
            <a:off x="627265" y="1531416"/>
            <a:ext cx="1219209" cy="862019"/>
          </a:xfrm>
          <a:prstGeom prst="rect">
            <a:avLst/>
          </a:prstGeom>
        </p:spPr>
      </p:pic>
      <p:pic>
        <p:nvPicPr>
          <p:cNvPr id="4" name="Picture 3">
            <a:extLst>
              <a:ext uri="{FF2B5EF4-FFF2-40B4-BE49-F238E27FC236}">
                <a16:creationId xmlns:a16="http://schemas.microsoft.com/office/drawing/2014/main" id="{DA2357CC-ACAC-4959-ABD1-A658D873DB64}"/>
              </a:ext>
            </a:extLst>
          </p:cNvPr>
          <p:cNvPicPr>
            <a:picLocks noChangeAspect="1"/>
          </p:cNvPicPr>
          <p:nvPr userDrawn="1"/>
        </p:nvPicPr>
        <p:blipFill>
          <a:blip r:embed="rId3"/>
          <a:stretch>
            <a:fillRect/>
          </a:stretch>
        </p:blipFill>
        <p:spPr>
          <a:xfrm>
            <a:off x="627265" y="2638764"/>
            <a:ext cx="2667019" cy="862019"/>
          </a:xfrm>
          <a:prstGeom prst="rect">
            <a:avLst/>
          </a:prstGeom>
        </p:spPr>
      </p:pic>
    </p:spTree>
    <p:extLst>
      <p:ext uri="{BB962C8B-B14F-4D97-AF65-F5344CB8AC3E}">
        <p14:creationId xmlns:p14="http://schemas.microsoft.com/office/powerpoint/2010/main" val="115814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0"/>
            <a:ext cx="4324348" cy="6857998"/>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05</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9022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1"/>
            <a:ext cx="4324348" cy="6857996"/>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06</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474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1"/>
            <a:ext cx="4324347" cy="6857996"/>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07</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7682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1"/>
            <a:ext cx="4324347" cy="6857995"/>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08</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699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Gree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75D12F6-1214-0942-8AA5-3ADEED3AE33C}"/>
              </a:ext>
            </a:extLst>
          </p:cNvPr>
          <p:cNvSpPr/>
          <p:nvPr userDrawn="1"/>
        </p:nvSpPr>
        <p:spPr>
          <a:xfrm>
            <a:off x="-1546" y="538699"/>
            <a:ext cx="9143999" cy="7101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a:extLst>
              <a:ext uri="{FF2B5EF4-FFF2-40B4-BE49-F238E27FC236}">
                <a16:creationId xmlns:a16="http://schemas.microsoft.com/office/drawing/2014/main" id="{D1F5FF8C-2E71-E64F-AEE2-CD4327BCAE30}"/>
              </a:ext>
            </a:extLst>
          </p:cNvPr>
          <p:cNvSpPr>
            <a:spLocks noGrp="1"/>
          </p:cNvSpPr>
          <p:nvPr>
            <p:ph type="ctrTitle"/>
          </p:nvPr>
        </p:nvSpPr>
        <p:spPr>
          <a:xfrm>
            <a:off x="716688" y="863599"/>
            <a:ext cx="7707531" cy="2110287"/>
          </a:xfrm>
        </p:spPr>
        <p:txBody>
          <a:bodyPr lIns="91440" rIns="91440" anchor="b"/>
          <a:lstStyle>
            <a:lvl1pPr algn="l">
              <a:defRPr sz="4500">
                <a:solidFill>
                  <a:schemeClr val="accent1"/>
                </a:solidFill>
              </a:defRPr>
            </a:lvl1pPr>
          </a:lstStyle>
          <a:p>
            <a:r>
              <a:rPr lang="en-US" smtClean="0"/>
              <a:t>Click to edit Master title style</a:t>
            </a:r>
            <a:endParaRPr lang="en-US" dirty="0"/>
          </a:p>
        </p:txBody>
      </p:sp>
      <p:cxnSp>
        <p:nvCxnSpPr>
          <p:cNvPr id="13" name="Straight Connector 12">
            <a:extLst>
              <a:ext uri="{FF2B5EF4-FFF2-40B4-BE49-F238E27FC236}">
                <a16:creationId xmlns:a16="http://schemas.microsoft.com/office/drawing/2014/main" id="{00293447-09DB-EC4B-9C5E-CD0B039924DD}"/>
              </a:ext>
            </a:extLst>
          </p:cNvPr>
          <p:cNvCxnSpPr>
            <a:cxnSpLocks/>
          </p:cNvCxnSpPr>
          <p:nvPr userDrawn="1"/>
        </p:nvCxnSpPr>
        <p:spPr>
          <a:xfrm>
            <a:off x="716689" y="2998601"/>
            <a:ext cx="7707531"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660A05E0-6BF4-334D-AD11-891BCABD23B8}"/>
              </a:ext>
            </a:extLst>
          </p:cNvPr>
          <p:cNvSpPr>
            <a:spLocks noGrp="1"/>
          </p:cNvSpPr>
          <p:nvPr>
            <p:ph type="subTitle" idx="1"/>
          </p:nvPr>
        </p:nvSpPr>
        <p:spPr>
          <a:xfrm>
            <a:off x="716688" y="3131136"/>
            <a:ext cx="7707531" cy="446265"/>
          </a:xfrm>
          <a:prstGeom prst="rect">
            <a:avLst/>
          </a:prstGeom>
        </p:spPr>
        <p:txBody>
          <a:bodyPr lIns="91440" rIns="91440"/>
          <a:lstStyle>
            <a:lvl1pPr marL="0" indent="0" algn="l">
              <a:buNone/>
              <a:defRPr sz="20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a:extLst>
              <a:ext uri="{FF2B5EF4-FFF2-40B4-BE49-F238E27FC236}">
                <a16:creationId xmlns:a16="http://schemas.microsoft.com/office/drawing/2014/main" id="{1D437E4F-0C1F-A247-B5B6-2BFBD708C16D}"/>
              </a:ext>
            </a:extLst>
          </p:cNvPr>
          <p:cNvSpPr>
            <a:spLocks noGrp="1"/>
          </p:cNvSpPr>
          <p:nvPr>
            <p:ph type="dt" sz="half" idx="10"/>
          </p:nvPr>
        </p:nvSpPr>
        <p:spPr>
          <a:xfrm>
            <a:off x="716689" y="3666414"/>
            <a:ext cx="729687" cy="300082"/>
          </a:xfrm>
          <a:prstGeom prst="rect">
            <a:avLst/>
          </a:prstGeom>
        </p:spPr>
        <p:txBody>
          <a:bodyPr lIns="91440" rIns="91440"/>
          <a:lstStyle>
            <a:lvl1pPr algn="l">
              <a:defRPr sz="1350" b="0" i="0">
                <a:solidFill>
                  <a:schemeClr val="tx1"/>
                </a:solidFill>
                <a:latin typeface="Arial" panose="020B0604020202020204" pitchFamily="34" charset="0"/>
                <a:cs typeface="Arial" panose="020B0604020202020204" pitchFamily="34" charset="0"/>
              </a:defRPr>
            </a:lvl1pPr>
          </a:lstStyle>
          <a:p>
            <a:fld id="{6024A865-3280-48D6-9748-78166F59FA1A}" type="datetime3">
              <a:rPr lang="en-US" smtClean="0"/>
              <a:t>10 July 2020</a:t>
            </a:fld>
            <a:endParaRPr lang="en-US" dirty="0"/>
          </a:p>
        </p:txBody>
      </p:sp>
      <p:pic>
        <p:nvPicPr>
          <p:cNvPr id="6" name="Picture 5">
            <a:extLst>
              <a:ext uri="{FF2B5EF4-FFF2-40B4-BE49-F238E27FC236}">
                <a16:creationId xmlns:a16="http://schemas.microsoft.com/office/drawing/2014/main" id="{780842AD-EDF4-8A41-8C64-EF23DAA3B054}"/>
              </a:ext>
            </a:extLst>
          </p:cNvPr>
          <p:cNvPicPr>
            <a:picLocks noChangeAspect="1"/>
          </p:cNvPicPr>
          <p:nvPr userDrawn="1"/>
        </p:nvPicPr>
        <p:blipFill>
          <a:blip r:embed="rId2"/>
          <a:stretch>
            <a:fillRect/>
          </a:stretch>
        </p:blipFill>
        <p:spPr>
          <a:xfrm>
            <a:off x="1547" y="4477153"/>
            <a:ext cx="9142452" cy="2380847"/>
          </a:xfrm>
          <a:prstGeom prst="rect">
            <a:avLst/>
          </a:prstGeom>
        </p:spPr>
      </p:pic>
      <p:pic>
        <p:nvPicPr>
          <p:cNvPr id="11" name="Picture 10">
            <a:extLst>
              <a:ext uri="{FF2B5EF4-FFF2-40B4-BE49-F238E27FC236}">
                <a16:creationId xmlns:a16="http://schemas.microsoft.com/office/drawing/2014/main" id="{51C9751C-C117-4BFF-94B8-E4F90F390455}"/>
              </a:ext>
            </a:extLst>
          </p:cNvPr>
          <p:cNvPicPr>
            <a:picLocks noChangeAspect="1"/>
          </p:cNvPicPr>
          <p:nvPr userDrawn="1"/>
        </p:nvPicPr>
        <p:blipFill>
          <a:blip r:embed="rId3"/>
          <a:stretch>
            <a:fillRect/>
          </a:stretch>
        </p:blipFill>
        <p:spPr>
          <a:xfrm>
            <a:off x="453234" y="5435876"/>
            <a:ext cx="3264001" cy="551739"/>
          </a:xfrm>
          <a:prstGeom prst="rect">
            <a:avLst/>
          </a:prstGeom>
        </p:spPr>
      </p:pic>
      <p:sp>
        <p:nvSpPr>
          <p:cNvPr id="16" name="Rectangle 15">
            <a:extLst>
              <a:ext uri="{FF2B5EF4-FFF2-40B4-BE49-F238E27FC236}">
                <a16:creationId xmlns:a16="http://schemas.microsoft.com/office/drawing/2014/main" id="{4A2332BE-3DD9-4F41-BCC1-6BA44635F7AB}"/>
              </a:ext>
            </a:extLst>
          </p:cNvPr>
          <p:cNvSpPr/>
          <p:nvPr userDrawn="1"/>
        </p:nvSpPr>
        <p:spPr>
          <a:xfrm>
            <a:off x="364094" y="-20707"/>
            <a:ext cx="256923" cy="294405"/>
          </a:xfrm>
          <a:custGeom>
            <a:avLst/>
            <a:gdLst>
              <a:gd name="connsiteX0" fmla="*/ 0 w 1198208"/>
              <a:gd name="connsiteY0" fmla="*/ 0 h 2380847"/>
              <a:gd name="connsiteX1" fmla="*/ 1198208 w 1198208"/>
              <a:gd name="connsiteY1" fmla="*/ 0 h 2380847"/>
              <a:gd name="connsiteX2" fmla="*/ 1198208 w 1198208"/>
              <a:gd name="connsiteY2" fmla="*/ 2380847 h 2380847"/>
              <a:gd name="connsiteX3" fmla="*/ 0 w 1198208"/>
              <a:gd name="connsiteY3" fmla="*/ 2380847 h 2380847"/>
              <a:gd name="connsiteX4" fmla="*/ 0 w 1198208"/>
              <a:gd name="connsiteY4" fmla="*/ 0 h 2380847"/>
              <a:gd name="connsiteX0" fmla="*/ 0 w 2043034"/>
              <a:gd name="connsiteY0" fmla="*/ 0 h 2380847"/>
              <a:gd name="connsiteX1" fmla="*/ 2043034 w 2043034"/>
              <a:gd name="connsiteY1" fmla="*/ 39757 h 2380847"/>
              <a:gd name="connsiteX2" fmla="*/ 1198208 w 2043034"/>
              <a:gd name="connsiteY2" fmla="*/ 2380847 h 2380847"/>
              <a:gd name="connsiteX3" fmla="*/ 0 w 2043034"/>
              <a:gd name="connsiteY3" fmla="*/ 2380847 h 2380847"/>
              <a:gd name="connsiteX4" fmla="*/ 0 w 2043034"/>
              <a:gd name="connsiteY4" fmla="*/ 0 h 2380847"/>
              <a:gd name="connsiteX0" fmla="*/ 1083365 w 2043034"/>
              <a:gd name="connsiteY0" fmla="*/ 0 h 2360969"/>
              <a:gd name="connsiteX1" fmla="*/ 2043034 w 2043034"/>
              <a:gd name="connsiteY1" fmla="*/ 19879 h 2360969"/>
              <a:gd name="connsiteX2" fmla="*/ 1198208 w 2043034"/>
              <a:gd name="connsiteY2" fmla="*/ 2360969 h 2360969"/>
              <a:gd name="connsiteX3" fmla="*/ 0 w 2043034"/>
              <a:gd name="connsiteY3" fmla="*/ 2360969 h 2360969"/>
              <a:gd name="connsiteX4" fmla="*/ 1083365 w 2043034"/>
              <a:gd name="connsiteY4" fmla="*/ 0 h 2360969"/>
              <a:gd name="connsiteX0" fmla="*/ 834887 w 2043034"/>
              <a:gd name="connsiteY0" fmla="*/ 0 h 2341090"/>
              <a:gd name="connsiteX1" fmla="*/ 2043034 w 2043034"/>
              <a:gd name="connsiteY1" fmla="*/ 0 h 2341090"/>
              <a:gd name="connsiteX2" fmla="*/ 1198208 w 2043034"/>
              <a:gd name="connsiteY2" fmla="*/ 2341090 h 2341090"/>
              <a:gd name="connsiteX3" fmla="*/ 0 w 2043034"/>
              <a:gd name="connsiteY3" fmla="*/ 2341090 h 2341090"/>
              <a:gd name="connsiteX4" fmla="*/ 834887 w 2043034"/>
              <a:gd name="connsiteY4" fmla="*/ 0 h 2341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34" h="2341090">
                <a:moveTo>
                  <a:pt x="834887" y="0"/>
                </a:moveTo>
                <a:lnTo>
                  <a:pt x="2043034" y="0"/>
                </a:lnTo>
                <a:lnTo>
                  <a:pt x="1198208" y="2341090"/>
                </a:lnTo>
                <a:lnTo>
                  <a:pt x="0" y="2341090"/>
                </a:lnTo>
                <a:lnTo>
                  <a:pt x="834887"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5">
            <a:extLst>
              <a:ext uri="{FF2B5EF4-FFF2-40B4-BE49-F238E27FC236}">
                <a16:creationId xmlns:a16="http://schemas.microsoft.com/office/drawing/2014/main" id="{1DFAFA31-1B86-2E48-ABEB-FDF26A59E18D}"/>
              </a:ext>
            </a:extLst>
          </p:cNvPr>
          <p:cNvSpPr/>
          <p:nvPr userDrawn="1"/>
        </p:nvSpPr>
        <p:spPr>
          <a:xfrm>
            <a:off x="595237" y="-20707"/>
            <a:ext cx="256923" cy="294405"/>
          </a:xfrm>
          <a:custGeom>
            <a:avLst/>
            <a:gdLst>
              <a:gd name="connsiteX0" fmla="*/ 0 w 1198208"/>
              <a:gd name="connsiteY0" fmla="*/ 0 h 2380847"/>
              <a:gd name="connsiteX1" fmla="*/ 1198208 w 1198208"/>
              <a:gd name="connsiteY1" fmla="*/ 0 h 2380847"/>
              <a:gd name="connsiteX2" fmla="*/ 1198208 w 1198208"/>
              <a:gd name="connsiteY2" fmla="*/ 2380847 h 2380847"/>
              <a:gd name="connsiteX3" fmla="*/ 0 w 1198208"/>
              <a:gd name="connsiteY3" fmla="*/ 2380847 h 2380847"/>
              <a:gd name="connsiteX4" fmla="*/ 0 w 1198208"/>
              <a:gd name="connsiteY4" fmla="*/ 0 h 2380847"/>
              <a:gd name="connsiteX0" fmla="*/ 0 w 2043034"/>
              <a:gd name="connsiteY0" fmla="*/ 0 h 2380847"/>
              <a:gd name="connsiteX1" fmla="*/ 2043034 w 2043034"/>
              <a:gd name="connsiteY1" fmla="*/ 39757 h 2380847"/>
              <a:gd name="connsiteX2" fmla="*/ 1198208 w 2043034"/>
              <a:gd name="connsiteY2" fmla="*/ 2380847 h 2380847"/>
              <a:gd name="connsiteX3" fmla="*/ 0 w 2043034"/>
              <a:gd name="connsiteY3" fmla="*/ 2380847 h 2380847"/>
              <a:gd name="connsiteX4" fmla="*/ 0 w 2043034"/>
              <a:gd name="connsiteY4" fmla="*/ 0 h 2380847"/>
              <a:gd name="connsiteX0" fmla="*/ 1083365 w 2043034"/>
              <a:gd name="connsiteY0" fmla="*/ 0 h 2360969"/>
              <a:gd name="connsiteX1" fmla="*/ 2043034 w 2043034"/>
              <a:gd name="connsiteY1" fmla="*/ 19879 h 2360969"/>
              <a:gd name="connsiteX2" fmla="*/ 1198208 w 2043034"/>
              <a:gd name="connsiteY2" fmla="*/ 2360969 h 2360969"/>
              <a:gd name="connsiteX3" fmla="*/ 0 w 2043034"/>
              <a:gd name="connsiteY3" fmla="*/ 2360969 h 2360969"/>
              <a:gd name="connsiteX4" fmla="*/ 1083365 w 2043034"/>
              <a:gd name="connsiteY4" fmla="*/ 0 h 2360969"/>
              <a:gd name="connsiteX0" fmla="*/ 834887 w 2043034"/>
              <a:gd name="connsiteY0" fmla="*/ 0 h 2341090"/>
              <a:gd name="connsiteX1" fmla="*/ 2043034 w 2043034"/>
              <a:gd name="connsiteY1" fmla="*/ 0 h 2341090"/>
              <a:gd name="connsiteX2" fmla="*/ 1198208 w 2043034"/>
              <a:gd name="connsiteY2" fmla="*/ 2341090 h 2341090"/>
              <a:gd name="connsiteX3" fmla="*/ 0 w 2043034"/>
              <a:gd name="connsiteY3" fmla="*/ 2341090 h 2341090"/>
              <a:gd name="connsiteX4" fmla="*/ 834887 w 2043034"/>
              <a:gd name="connsiteY4" fmla="*/ 0 h 2341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34" h="2341090">
                <a:moveTo>
                  <a:pt x="834887" y="0"/>
                </a:moveTo>
                <a:lnTo>
                  <a:pt x="2043034" y="0"/>
                </a:lnTo>
                <a:lnTo>
                  <a:pt x="1198208" y="2341090"/>
                </a:lnTo>
                <a:lnTo>
                  <a:pt x="0" y="2341090"/>
                </a:lnTo>
                <a:lnTo>
                  <a:pt x="834887"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Rectangle 18">
            <a:extLst>
              <a:ext uri="{FF2B5EF4-FFF2-40B4-BE49-F238E27FC236}">
                <a16:creationId xmlns:a16="http://schemas.microsoft.com/office/drawing/2014/main" id="{60C68931-038E-3A47-978A-FDB2E740183D}"/>
              </a:ext>
            </a:extLst>
          </p:cNvPr>
          <p:cNvSpPr/>
          <p:nvPr userDrawn="1"/>
        </p:nvSpPr>
        <p:spPr>
          <a:xfrm>
            <a:off x="716688" y="-19143"/>
            <a:ext cx="8424476" cy="2928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0" name="Rectangle 15">
            <a:extLst>
              <a:ext uri="{FF2B5EF4-FFF2-40B4-BE49-F238E27FC236}">
                <a16:creationId xmlns:a16="http://schemas.microsoft.com/office/drawing/2014/main" id="{FC1C80AA-0A18-B44C-9478-DEC13B5326BD}"/>
              </a:ext>
            </a:extLst>
          </p:cNvPr>
          <p:cNvSpPr/>
          <p:nvPr userDrawn="1"/>
        </p:nvSpPr>
        <p:spPr>
          <a:xfrm>
            <a:off x="132951" y="-20707"/>
            <a:ext cx="256923" cy="294405"/>
          </a:xfrm>
          <a:custGeom>
            <a:avLst/>
            <a:gdLst>
              <a:gd name="connsiteX0" fmla="*/ 0 w 1198208"/>
              <a:gd name="connsiteY0" fmla="*/ 0 h 2380847"/>
              <a:gd name="connsiteX1" fmla="*/ 1198208 w 1198208"/>
              <a:gd name="connsiteY1" fmla="*/ 0 h 2380847"/>
              <a:gd name="connsiteX2" fmla="*/ 1198208 w 1198208"/>
              <a:gd name="connsiteY2" fmla="*/ 2380847 h 2380847"/>
              <a:gd name="connsiteX3" fmla="*/ 0 w 1198208"/>
              <a:gd name="connsiteY3" fmla="*/ 2380847 h 2380847"/>
              <a:gd name="connsiteX4" fmla="*/ 0 w 1198208"/>
              <a:gd name="connsiteY4" fmla="*/ 0 h 2380847"/>
              <a:gd name="connsiteX0" fmla="*/ 0 w 2043034"/>
              <a:gd name="connsiteY0" fmla="*/ 0 h 2380847"/>
              <a:gd name="connsiteX1" fmla="*/ 2043034 w 2043034"/>
              <a:gd name="connsiteY1" fmla="*/ 39757 h 2380847"/>
              <a:gd name="connsiteX2" fmla="*/ 1198208 w 2043034"/>
              <a:gd name="connsiteY2" fmla="*/ 2380847 h 2380847"/>
              <a:gd name="connsiteX3" fmla="*/ 0 w 2043034"/>
              <a:gd name="connsiteY3" fmla="*/ 2380847 h 2380847"/>
              <a:gd name="connsiteX4" fmla="*/ 0 w 2043034"/>
              <a:gd name="connsiteY4" fmla="*/ 0 h 2380847"/>
              <a:gd name="connsiteX0" fmla="*/ 1083365 w 2043034"/>
              <a:gd name="connsiteY0" fmla="*/ 0 h 2360969"/>
              <a:gd name="connsiteX1" fmla="*/ 2043034 w 2043034"/>
              <a:gd name="connsiteY1" fmla="*/ 19879 h 2360969"/>
              <a:gd name="connsiteX2" fmla="*/ 1198208 w 2043034"/>
              <a:gd name="connsiteY2" fmla="*/ 2360969 h 2360969"/>
              <a:gd name="connsiteX3" fmla="*/ 0 w 2043034"/>
              <a:gd name="connsiteY3" fmla="*/ 2360969 h 2360969"/>
              <a:gd name="connsiteX4" fmla="*/ 1083365 w 2043034"/>
              <a:gd name="connsiteY4" fmla="*/ 0 h 2360969"/>
              <a:gd name="connsiteX0" fmla="*/ 834887 w 2043034"/>
              <a:gd name="connsiteY0" fmla="*/ 0 h 2341090"/>
              <a:gd name="connsiteX1" fmla="*/ 2043034 w 2043034"/>
              <a:gd name="connsiteY1" fmla="*/ 0 h 2341090"/>
              <a:gd name="connsiteX2" fmla="*/ 1198208 w 2043034"/>
              <a:gd name="connsiteY2" fmla="*/ 2341090 h 2341090"/>
              <a:gd name="connsiteX3" fmla="*/ 0 w 2043034"/>
              <a:gd name="connsiteY3" fmla="*/ 2341090 h 2341090"/>
              <a:gd name="connsiteX4" fmla="*/ 834887 w 2043034"/>
              <a:gd name="connsiteY4" fmla="*/ 0 h 2341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3034" h="2341090">
                <a:moveTo>
                  <a:pt x="834887" y="0"/>
                </a:moveTo>
                <a:lnTo>
                  <a:pt x="2043034" y="0"/>
                </a:lnTo>
                <a:lnTo>
                  <a:pt x="1198208" y="2341090"/>
                </a:lnTo>
                <a:lnTo>
                  <a:pt x="0" y="2341090"/>
                </a:lnTo>
                <a:lnTo>
                  <a:pt x="834887"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3915262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pical Slide">
    <p:spTree>
      <p:nvGrpSpPr>
        <p:cNvPr id="1" name=""/>
        <p:cNvGrpSpPr/>
        <p:nvPr/>
      </p:nvGrpSpPr>
      <p:grpSpPr>
        <a:xfrm>
          <a:off x="0" y="0"/>
          <a:ext cx="0" cy="0"/>
          <a:chOff x="0" y="0"/>
          <a:chExt cx="0" cy="0"/>
        </a:xfrm>
      </p:grpSpPr>
      <p:sp>
        <p:nvSpPr>
          <p:cNvPr id="18" name="Title Placeholder 1">
            <a:extLst>
              <a:ext uri="{FF2B5EF4-FFF2-40B4-BE49-F238E27FC236}">
                <a16:creationId xmlns:a16="http://schemas.microsoft.com/office/drawing/2014/main" id="{7EE8E0F5-7C51-424F-9FDF-760B8EE673F0}"/>
              </a:ext>
            </a:extLst>
          </p:cNvPr>
          <p:cNvSpPr>
            <a:spLocks noGrp="1"/>
          </p:cNvSpPr>
          <p:nvPr>
            <p:ph type="title"/>
          </p:nvPr>
        </p:nvSpPr>
        <p:spPr>
          <a:xfrm>
            <a:off x="337930" y="220653"/>
            <a:ext cx="8410654" cy="818274"/>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19" name="Text Placeholder 2">
            <a:extLst>
              <a:ext uri="{FF2B5EF4-FFF2-40B4-BE49-F238E27FC236}">
                <a16:creationId xmlns:a16="http://schemas.microsoft.com/office/drawing/2014/main" id="{B9E4C1C5-97C0-1F4A-B897-E44E31850195}"/>
              </a:ext>
            </a:extLst>
          </p:cNvPr>
          <p:cNvSpPr>
            <a:spLocks noGrp="1"/>
          </p:cNvSpPr>
          <p:nvPr>
            <p:ph idx="1"/>
          </p:nvPr>
        </p:nvSpPr>
        <p:spPr>
          <a:xfrm>
            <a:off x="337930" y="1219371"/>
            <a:ext cx="8410654" cy="4843057"/>
          </a:xfrm>
          <a:prstGeom prst="rect">
            <a:avLst/>
          </a:prstGeom>
        </p:spPr>
        <p:txBody>
          <a:bodyPr vert="horz" lIns="91440" tIns="45720" rIns="91440" bIns="45720" rtlCol="0">
            <a:no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1" name="Footer Placeholder 30">
            <a:extLst>
              <a:ext uri="{FF2B5EF4-FFF2-40B4-BE49-F238E27FC236}">
                <a16:creationId xmlns:a16="http://schemas.microsoft.com/office/drawing/2014/main" id="{8ABD456E-78E9-9747-873C-3A0415972EE2}"/>
              </a:ext>
            </a:extLst>
          </p:cNvPr>
          <p:cNvSpPr>
            <a:spLocks noGrp="1"/>
          </p:cNvSpPr>
          <p:nvPr>
            <p:ph type="ftr" sz="quarter" idx="11"/>
          </p:nvPr>
        </p:nvSpPr>
        <p:spPr>
          <a:xfrm>
            <a:off x="6057900" y="6587096"/>
            <a:ext cx="3086100" cy="244152"/>
          </a:xfrm>
        </p:spPr>
        <p:txBody>
          <a:bodyPr/>
          <a:lstStyle>
            <a:lvl1pPr>
              <a:defRPr>
                <a:solidFill>
                  <a:schemeClr val="accent1"/>
                </a:solidFill>
              </a:defRPr>
            </a:lvl1pPr>
          </a:lstStyle>
          <a:p>
            <a:r>
              <a:rPr lang="en-US" smtClean="0"/>
              <a:t>FF-30-GL-0001  Revision A  30.Jun.2020</a:t>
            </a:r>
            <a:endParaRPr lang="en-US" dirty="0"/>
          </a:p>
        </p:txBody>
      </p:sp>
      <p:sp>
        <p:nvSpPr>
          <p:cNvPr id="7" name="Slide Number Placeholder 5">
            <a:extLst>
              <a:ext uri="{FF2B5EF4-FFF2-40B4-BE49-F238E27FC236}">
                <a16:creationId xmlns:a16="http://schemas.microsoft.com/office/drawing/2014/main" id="{5388FFDC-EF64-E948-B1CA-DB924C902C23}"/>
              </a:ext>
            </a:extLst>
          </p:cNvPr>
          <p:cNvSpPr>
            <a:spLocks noGrp="1"/>
          </p:cNvSpPr>
          <p:nvPr>
            <p:ph type="sldNum" sz="quarter" idx="4"/>
          </p:nvPr>
        </p:nvSpPr>
        <p:spPr>
          <a:xfrm>
            <a:off x="8600555" y="6377514"/>
            <a:ext cx="332689" cy="209582"/>
          </a:xfrm>
          <a:prstGeom prst="rect">
            <a:avLst/>
          </a:prstGeom>
        </p:spPr>
        <p:txBody>
          <a:bodyPr vert="horz" lIns="91440" tIns="45720" rIns="91440" bIns="45720" rtlCol="0" anchor="ctr"/>
          <a:lstStyle>
            <a:lvl1pPr algn="l">
              <a:defRPr sz="750">
                <a:solidFill>
                  <a:srgbClr val="003B5C"/>
                </a:solidFill>
                <a:latin typeface="Arial" panose="020B0604020202020204" pitchFamily="34" charset="0"/>
                <a:cs typeface="Arial" panose="020B0604020202020204" pitchFamily="34" charset="0"/>
              </a:defRPr>
            </a:lvl1pPr>
          </a:lstStyle>
          <a:p>
            <a:fld id="{ECC0D90B-8087-1C4C-A990-6E0FA3ED2526}" type="slidenum">
              <a:rPr lang="en-US" smtClean="0"/>
              <a:pPr/>
              <a:t>‹#›</a:t>
            </a:fld>
            <a:endParaRPr lang="en-US" dirty="0"/>
          </a:p>
        </p:txBody>
      </p:sp>
      <p:sp>
        <p:nvSpPr>
          <p:cNvPr id="9" name="Date Placeholder 3">
            <a:extLst>
              <a:ext uri="{FF2B5EF4-FFF2-40B4-BE49-F238E27FC236}">
                <a16:creationId xmlns:a16="http://schemas.microsoft.com/office/drawing/2014/main" id="{8E385AE0-6614-A349-AB7E-845764F007CB}"/>
              </a:ext>
            </a:extLst>
          </p:cNvPr>
          <p:cNvSpPr>
            <a:spLocks noGrp="1"/>
          </p:cNvSpPr>
          <p:nvPr>
            <p:ph type="dt" sz="half" idx="2"/>
          </p:nvPr>
        </p:nvSpPr>
        <p:spPr>
          <a:xfrm>
            <a:off x="7910666" y="6374750"/>
            <a:ext cx="673069" cy="207749"/>
          </a:xfrm>
          <a:prstGeom prst="rect">
            <a:avLst/>
          </a:prstGeom>
          <a:solidFill>
            <a:schemeClr val="bg1"/>
          </a:solidFill>
          <a:ln>
            <a:noFill/>
          </a:ln>
        </p:spPr>
        <p:txBody>
          <a:bodyPr vert="horz" wrap="none" lIns="45720" tIns="45720" rIns="73152" bIns="45720" rtlCol="0" anchor="ctr">
            <a:spAutoFit/>
          </a:bodyPr>
          <a:lstStyle>
            <a:lvl1pPr algn="r">
              <a:defRPr sz="750">
                <a:solidFill>
                  <a:srgbClr val="003B5C"/>
                </a:solidFill>
              </a:defRPr>
            </a:lvl1pPr>
          </a:lstStyle>
          <a:p>
            <a:fld id="{392E09EF-3C04-40AC-A9B2-AAA809427D7B}" type="datetime3">
              <a:rPr lang="en-US" smtClean="0"/>
              <a:t>10 July 2020</a:t>
            </a:fld>
            <a:endParaRPr lang="en-US" dirty="0"/>
          </a:p>
        </p:txBody>
      </p:sp>
    </p:spTree>
    <p:extLst>
      <p:ext uri="{BB962C8B-B14F-4D97-AF65-F5344CB8AC3E}">
        <p14:creationId xmlns:p14="http://schemas.microsoft.com/office/powerpoint/2010/main" val="14952323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4F3F28B0-68CA-C741-8755-73BDB1A3C384}"/>
              </a:ext>
            </a:extLst>
          </p:cNvPr>
          <p:cNvSpPr>
            <a:spLocks noGrp="1"/>
          </p:cNvSpPr>
          <p:nvPr>
            <p:ph type="dt" sz="half" idx="10"/>
          </p:nvPr>
        </p:nvSpPr>
        <p:spPr/>
        <p:txBody>
          <a:bodyPr/>
          <a:lstStyle/>
          <a:p>
            <a:fld id="{AE6F185E-17CA-4DC8-BD8B-C420B34A31A5}" type="datetime3">
              <a:rPr lang="en-US" smtClean="0"/>
              <a:t>10 July 2020</a:t>
            </a:fld>
            <a:endParaRPr lang="en-US" dirty="0"/>
          </a:p>
        </p:txBody>
      </p:sp>
      <p:sp>
        <p:nvSpPr>
          <p:cNvPr id="31" name="Footer Placeholder 30">
            <a:extLst>
              <a:ext uri="{FF2B5EF4-FFF2-40B4-BE49-F238E27FC236}">
                <a16:creationId xmlns:a16="http://schemas.microsoft.com/office/drawing/2014/main" id="{8ABD456E-78E9-9747-873C-3A0415972EE2}"/>
              </a:ext>
            </a:extLst>
          </p:cNvPr>
          <p:cNvSpPr>
            <a:spLocks noGrp="1"/>
          </p:cNvSpPr>
          <p:nvPr>
            <p:ph type="ftr" sz="quarter" idx="11"/>
          </p:nvPr>
        </p:nvSpPr>
        <p:spPr>
          <a:xfrm>
            <a:off x="6057900" y="6566290"/>
            <a:ext cx="3086100" cy="244152"/>
          </a:xfrm>
        </p:spPr>
        <p:txBody>
          <a:bodyPr/>
          <a:lstStyle>
            <a:lvl1pPr>
              <a:defRPr>
                <a:solidFill>
                  <a:schemeClr val="accent1"/>
                </a:solidFill>
              </a:defRPr>
            </a:lvl1pPr>
          </a:lstStyle>
          <a:p>
            <a:r>
              <a:rPr lang="en-US" smtClean="0"/>
              <a:t>FF-30-GL-0001  Revision A  30.Jun.2020</a:t>
            </a:r>
            <a:endParaRPr lang="en-US" dirty="0"/>
          </a:p>
        </p:txBody>
      </p:sp>
      <p:sp>
        <p:nvSpPr>
          <p:cNvPr id="32" name="Slide Number Placeholder 31">
            <a:extLst>
              <a:ext uri="{FF2B5EF4-FFF2-40B4-BE49-F238E27FC236}">
                <a16:creationId xmlns:a16="http://schemas.microsoft.com/office/drawing/2014/main" id="{EC5F0A7A-6AC8-9D45-BD65-4EB8A33E41E6}"/>
              </a:ext>
            </a:extLst>
          </p:cNvPr>
          <p:cNvSpPr>
            <a:spLocks noGrp="1"/>
          </p:cNvSpPr>
          <p:nvPr>
            <p:ph type="sldNum" sz="quarter" idx="12"/>
          </p:nvPr>
        </p:nvSpPr>
        <p:spPr/>
        <p:txBody>
          <a:bodyPr/>
          <a:lstStyle/>
          <a:p>
            <a:fld id="{ECC0D90B-8087-1C4C-A990-6E0FA3ED2526}" type="slidenum">
              <a:rPr lang="en-US" smtClean="0"/>
              <a:pPr/>
              <a:t>‹#›</a:t>
            </a:fld>
            <a:endParaRPr lang="en-US" dirty="0"/>
          </a:p>
        </p:txBody>
      </p:sp>
      <p:sp>
        <p:nvSpPr>
          <p:cNvPr id="2" name="Rectangle 1">
            <a:extLst>
              <a:ext uri="{FF2B5EF4-FFF2-40B4-BE49-F238E27FC236}">
                <a16:creationId xmlns:a16="http://schemas.microsoft.com/office/drawing/2014/main" id="{38E4F333-719A-4F43-9342-45C653559B20}"/>
              </a:ext>
            </a:extLst>
          </p:cNvPr>
          <p:cNvSpPr/>
          <p:nvPr userDrawn="1"/>
        </p:nvSpPr>
        <p:spPr>
          <a:xfrm>
            <a:off x="0" y="0"/>
            <a:ext cx="9144000" cy="12667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4880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 Blank">
    <p:spTree>
      <p:nvGrpSpPr>
        <p:cNvPr id="1" name=""/>
        <p:cNvGrpSpPr/>
        <p:nvPr/>
      </p:nvGrpSpPr>
      <p:grpSpPr>
        <a:xfrm>
          <a:off x="0" y="0"/>
          <a:ext cx="0" cy="0"/>
          <a:chOff x="0" y="0"/>
          <a:chExt cx="0" cy="0"/>
        </a:xfrm>
      </p:grpSpPr>
      <p:sp>
        <p:nvSpPr>
          <p:cNvPr id="30" name="Date Placeholder 29">
            <a:extLst>
              <a:ext uri="{FF2B5EF4-FFF2-40B4-BE49-F238E27FC236}">
                <a16:creationId xmlns:a16="http://schemas.microsoft.com/office/drawing/2014/main" id="{4F3F28B0-68CA-C741-8755-73BDB1A3C384}"/>
              </a:ext>
            </a:extLst>
          </p:cNvPr>
          <p:cNvSpPr>
            <a:spLocks noGrp="1"/>
          </p:cNvSpPr>
          <p:nvPr>
            <p:ph type="dt" sz="half" idx="10"/>
          </p:nvPr>
        </p:nvSpPr>
        <p:spPr/>
        <p:txBody>
          <a:bodyPr/>
          <a:lstStyle/>
          <a:p>
            <a:fld id="{9D544084-545C-4DF5-A976-5F89912BCC2C}" type="datetime3">
              <a:rPr lang="en-US" smtClean="0"/>
              <a:t>10 July 2020</a:t>
            </a:fld>
            <a:endParaRPr lang="en-US" dirty="0"/>
          </a:p>
        </p:txBody>
      </p:sp>
      <p:sp>
        <p:nvSpPr>
          <p:cNvPr id="31" name="Footer Placeholder 30">
            <a:extLst>
              <a:ext uri="{FF2B5EF4-FFF2-40B4-BE49-F238E27FC236}">
                <a16:creationId xmlns:a16="http://schemas.microsoft.com/office/drawing/2014/main" id="{8ABD456E-78E9-9747-873C-3A0415972EE2}"/>
              </a:ext>
            </a:extLst>
          </p:cNvPr>
          <p:cNvSpPr>
            <a:spLocks noGrp="1"/>
          </p:cNvSpPr>
          <p:nvPr>
            <p:ph type="ftr" sz="quarter" idx="11"/>
          </p:nvPr>
        </p:nvSpPr>
        <p:spPr/>
        <p:txBody>
          <a:bodyPr/>
          <a:lstStyle/>
          <a:p>
            <a:r>
              <a:rPr lang="en-US" smtClean="0"/>
              <a:t>FF-30-GL-0001  Revision A  30.Jun.2020</a:t>
            </a:r>
            <a:endParaRPr lang="en-US" dirty="0"/>
          </a:p>
        </p:txBody>
      </p:sp>
      <p:sp>
        <p:nvSpPr>
          <p:cNvPr id="32" name="Slide Number Placeholder 31">
            <a:extLst>
              <a:ext uri="{FF2B5EF4-FFF2-40B4-BE49-F238E27FC236}">
                <a16:creationId xmlns:a16="http://schemas.microsoft.com/office/drawing/2014/main" id="{EC5F0A7A-6AC8-9D45-BD65-4EB8A33E41E6}"/>
              </a:ext>
            </a:extLst>
          </p:cNvPr>
          <p:cNvSpPr>
            <a:spLocks noGrp="1"/>
          </p:cNvSpPr>
          <p:nvPr>
            <p:ph type="sldNum" sz="quarter" idx="12"/>
          </p:nvPr>
        </p:nvSpPr>
        <p:spPr/>
        <p:txBody>
          <a:bodyPr/>
          <a:lstStyle/>
          <a:p>
            <a:fld id="{ECC0D90B-8087-1C4C-A990-6E0FA3ED2526}" type="slidenum">
              <a:rPr lang="en-US" smtClean="0"/>
              <a:pPr/>
              <a:t>‹#›</a:t>
            </a:fld>
            <a:endParaRPr lang="en-US" dirty="0"/>
          </a:p>
        </p:txBody>
      </p:sp>
      <p:sp>
        <p:nvSpPr>
          <p:cNvPr id="2" name="Rectangle 1">
            <a:extLst>
              <a:ext uri="{FF2B5EF4-FFF2-40B4-BE49-F238E27FC236}">
                <a16:creationId xmlns:a16="http://schemas.microsoft.com/office/drawing/2014/main" id="{38E4F333-719A-4F43-9342-45C653559B20}"/>
              </a:ext>
            </a:extLst>
          </p:cNvPr>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35478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0"/>
            <a:ext cx="4324350" cy="6858000"/>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01</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652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0"/>
            <a:ext cx="4324350" cy="6857999"/>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02</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681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0"/>
            <a:ext cx="4324349" cy="6857999"/>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03</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956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01 Section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6779C84E-3D1E-594E-908F-B98E61696341}"/>
              </a:ext>
            </a:extLst>
          </p:cNvPr>
          <p:cNvSpPr/>
          <p:nvPr userDrawn="1"/>
        </p:nvSpPr>
        <p:spPr>
          <a:xfrm>
            <a:off x="1" y="0"/>
            <a:ext cx="91439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5" name="Picture 4">
            <a:extLst>
              <a:ext uri="{FF2B5EF4-FFF2-40B4-BE49-F238E27FC236}">
                <a16:creationId xmlns:a16="http://schemas.microsoft.com/office/drawing/2014/main" id="{C02ECFD6-98D0-7C4C-99A2-A9D18D30A35E}"/>
              </a:ext>
            </a:extLst>
          </p:cNvPr>
          <p:cNvPicPr>
            <a:picLocks noChangeAspect="1"/>
          </p:cNvPicPr>
          <p:nvPr userDrawn="1"/>
        </p:nvPicPr>
        <p:blipFill>
          <a:blip r:embed="rId2"/>
          <a:stretch>
            <a:fillRect/>
          </a:stretch>
        </p:blipFill>
        <p:spPr>
          <a:xfrm>
            <a:off x="-1" y="0"/>
            <a:ext cx="4324349" cy="6857998"/>
          </a:xfrm>
          <a:prstGeom prst="rect">
            <a:avLst/>
          </a:prstGeom>
        </p:spPr>
      </p:pic>
      <p:sp>
        <p:nvSpPr>
          <p:cNvPr id="12" name="Title 1">
            <a:extLst>
              <a:ext uri="{FF2B5EF4-FFF2-40B4-BE49-F238E27FC236}">
                <a16:creationId xmlns:a16="http://schemas.microsoft.com/office/drawing/2014/main" id="{F0B3BD09-1FDC-6B4A-9A33-385F3B19FBA8}"/>
              </a:ext>
            </a:extLst>
          </p:cNvPr>
          <p:cNvSpPr>
            <a:spLocks noGrp="1"/>
          </p:cNvSpPr>
          <p:nvPr>
            <p:ph type="ctrTitle" hasCustomPrompt="1"/>
          </p:nvPr>
        </p:nvSpPr>
        <p:spPr>
          <a:xfrm>
            <a:off x="674658" y="2235200"/>
            <a:ext cx="2975032" cy="2387600"/>
          </a:xfrm>
        </p:spPr>
        <p:txBody>
          <a:bodyPr anchor="ctr">
            <a:noAutofit/>
          </a:bodyPr>
          <a:lstStyle>
            <a:lvl1pPr algn="ctr">
              <a:defRPr sz="12450" b="1">
                <a:solidFill>
                  <a:schemeClr val="bg1"/>
                </a:solidFill>
              </a:defRPr>
            </a:lvl1pPr>
          </a:lstStyle>
          <a:p>
            <a:r>
              <a:rPr lang="en-US" dirty="0"/>
              <a:t>04</a:t>
            </a:r>
          </a:p>
        </p:txBody>
      </p:sp>
      <p:sp>
        <p:nvSpPr>
          <p:cNvPr id="13" name="Subtitle 2">
            <a:extLst>
              <a:ext uri="{FF2B5EF4-FFF2-40B4-BE49-F238E27FC236}">
                <a16:creationId xmlns:a16="http://schemas.microsoft.com/office/drawing/2014/main" id="{0DCCF9BC-7201-BB48-8678-37668E4FAF3D}"/>
              </a:ext>
            </a:extLst>
          </p:cNvPr>
          <p:cNvSpPr>
            <a:spLocks noGrp="1"/>
          </p:cNvSpPr>
          <p:nvPr>
            <p:ph type="subTitle" idx="1" hasCustomPrompt="1"/>
          </p:nvPr>
        </p:nvSpPr>
        <p:spPr>
          <a:xfrm>
            <a:off x="3845891" y="2235200"/>
            <a:ext cx="4538019" cy="2387600"/>
          </a:xfrm>
          <a:prstGeom prst="rect">
            <a:avLst/>
          </a:prstGeom>
        </p:spPr>
        <p:txBody>
          <a:bodyPr anchor="ctr">
            <a:noAutofit/>
          </a:bodyPr>
          <a:lstStyle>
            <a:lvl1pPr marL="0" indent="0" algn="l">
              <a:buNone/>
              <a:defRPr sz="3300" b="0" i="0">
                <a:solidFill>
                  <a:schemeClr val="bg2">
                    <a:lumMod val="25000"/>
                  </a:schemeClr>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7" name="Picture 6">
            <a:extLst>
              <a:ext uri="{FF2B5EF4-FFF2-40B4-BE49-F238E27FC236}">
                <a16:creationId xmlns:a16="http://schemas.microsoft.com/office/drawing/2014/main" id="{099D5E35-A665-B94B-BD9D-E4E1E1ACF1A8}"/>
              </a:ext>
            </a:extLst>
          </p:cNvPr>
          <p:cNvPicPr>
            <a:picLocks noChangeAspect="1"/>
          </p:cNvPicPr>
          <p:nvPr userDrawn="1"/>
        </p:nvPicPr>
        <p:blipFill>
          <a:blip r:embed="rId3"/>
          <a:stretch>
            <a:fillRect/>
          </a:stretch>
        </p:blipFill>
        <p:spPr>
          <a:xfrm>
            <a:off x="7240175" y="6390306"/>
            <a:ext cx="1622834" cy="274320"/>
          </a:xfrm>
          <a:prstGeom prst="rect">
            <a:avLst/>
          </a:prstGeom>
        </p:spPr>
      </p:pic>
      <p:cxnSp>
        <p:nvCxnSpPr>
          <p:cNvPr id="3" name="Straight Connector 2">
            <a:extLst>
              <a:ext uri="{FF2B5EF4-FFF2-40B4-BE49-F238E27FC236}">
                <a16:creationId xmlns:a16="http://schemas.microsoft.com/office/drawing/2014/main" id="{33E2B19E-B54E-BC45-9916-A7C40B79E7CC}"/>
              </a:ext>
            </a:extLst>
          </p:cNvPr>
          <p:cNvCxnSpPr>
            <a:cxnSpLocks/>
          </p:cNvCxnSpPr>
          <p:nvPr userDrawn="1"/>
        </p:nvCxnSpPr>
        <p:spPr>
          <a:xfrm flipH="1">
            <a:off x="2955925"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84929A-CFC6-7749-A75C-E9CAEFF1FF61}"/>
              </a:ext>
            </a:extLst>
          </p:cNvPr>
          <p:cNvCxnSpPr>
            <a:cxnSpLocks/>
          </p:cNvCxnSpPr>
          <p:nvPr userDrawn="1"/>
        </p:nvCxnSpPr>
        <p:spPr>
          <a:xfrm flipH="1">
            <a:off x="-23943" y="-31750"/>
            <a:ext cx="1390651" cy="694055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7473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5146DE-36E6-7A42-84B5-C133CDB8E23E}"/>
              </a:ext>
            </a:extLst>
          </p:cNvPr>
          <p:cNvSpPr>
            <a:spLocks noGrp="1"/>
          </p:cNvSpPr>
          <p:nvPr>
            <p:ph type="title"/>
          </p:nvPr>
        </p:nvSpPr>
        <p:spPr>
          <a:xfrm>
            <a:off x="337930" y="221433"/>
            <a:ext cx="8410654" cy="818274"/>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a:extLst>
              <a:ext uri="{FF2B5EF4-FFF2-40B4-BE49-F238E27FC236}">
                <a16:creationId xmlns:a16="http://schemas.microsoft.com/office/drawing/2014/main" id="{4BD92C27-B121-7B41-A82C-BC027CD2307C}"/>
              </a:ext>
            </a:extLst>
          </p:cNvPr>
          <p:cNvSpPr>
            <a:spLocks noGrp="1"/>
          </p:cNvSpPr>
          <p:nvPr>
            <p:ph type="body" idx="1"/>
          </p:nvPr>
        </p:nvSpPr>
        <p:spPr>
          <a:xfrm>
            <a:off x="337930" y="1219200"/>
            <a:ext cx="8410654" cy="4843057"/>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a:extLst>
              <a:ext uri="{FF2B5EF4-FFF2-40B4-BE49-F238E27FC236}">
                <a16:creationId xmlns:a16="http://schemas.microsoft.com/office/drawing/2014/main" id="{514E3C82-C11A-274E-A012-55DA159F4ADE}"/>
              </a:ext>
            </a:extLst>
          </p:cNvPr>
          <p:cNvSpPr>
            <a:spLocks noGrp="1"/>
          </p:cNvSpPr>
          <p:nvPr>
            <p:ph type="sldNum" sz="quarter" idx="4"/>
          </p:nvPr>
        </p:nvSpPr>
        <p:spPr>
          <a:xfrm>
            <a:off x="8600555" y="6377514"/>
            <a:ext cx="332689" cy="209582"/>
          </a:xfrm>
          <a:prstGeom prst="rect">
            <a:avLst/>
          </a:prstGeom>
        </p:spPr>
        <p:txBody>
          <a:bodyPr vert="horz" lIns="91440" tIns="45720" rIns="91440" bIns="45720" rtlCol="0" anchor="ctr"/>
          <a:lstStyle>
            <a:lvl1pPr algn="l">
              <a:defRPr sz="750">
                <a:solidFill>
                  <a:srgbClr val="003B5C"/>
                </a:solidFill>
                <a:latin typeface="Arial" panose="020B0604020202020204" pitchFamily="34" charset="0"/>
                <a:cs typeface="Arial" panose="020B0604020202020204" pitchFamily="34" charset="0"/>
              </a:defRPr>
            </a:lvl1pPr>
          </a:lstStyle>
          <a:p>
            <a:fld id="{ECC0D90B-8087-1C4C-A990-6E0FA3ED2526}" type="slidenum">
              <a:rPr lang="en-US" smtClean="0"/>
              <a:pPr/>
              <a:t>‹#›</a:t>
            </a:fld>
            <a:endParaRPr lang="en-US" dirty="0"/>
          </a:p>
        </p:txBody>
      </p:sp>
      <p:pic>
        <p:nvPicPr>
          <p:cNvPr id="12" name="Picture 11">
            <a:extLst>
              <a:ext uri="{FF2B5EF4-FFF2-40B4-BE49-F238E27FC236}">
                <a16:creationId xmlns:a16="http://schemas.microsoft.com/office/drawing/2014/main" id="{7B634D74-E70E-D642-BC30-841877ABEFF6}"/>
              </a:ext>
            </a:extLst>
          </p:cNvPr>
          <p:cNvPicPr>
            <a:picLocks noChangeAspect="1"/>
          </p:cNvPicPr>
          <p:nvPr userDrawn="1"/>
        </p:nvPicPr>
        <p:blipFill>
          <a:blip r:embed="rId15"/>
          <a:stretch>
            <a:fillRect/>
          </a:stretch>
        </p:blipFill>
        <p:spPr>
          <a:xfrm>
            <a:off x="205681" y="6328868"/>
            <a:ext cx="1622834" cy="274320"/>
          </a:xfrm>
          <a:prstGeom prst="rect">
            <a:avLst/>
          </a:prstGeom>
        </p:spPr>
      </p:pic>
      <p:cxnSp>
        <p:nvCxnSpPr>
          <p:cNvPr id="14" name="Straight Connector 13">
            <a:extLst>
              <a:ext uri="{FF2B5EF4-FFF2-40B4-BE49-F238E27FC236}">
                <a16:creationId xmlns:a16="http://schemas.microsoft.com/office/drawing/2014/main" id="{4D2CE54E-44B4-054E-B2DF-90CD9E045332}"/>
              </a:ext>
            </a:extLst>
          </p:cNvPr>
          <p:cNvCxnSpPr>
            <a:cxnSpLocks/>
          </p:cNvCxnSpPr>
          <p:nvPr userDrawn="1"/>
        </p:nvCxnSpPr>
        <p:spPr>
          <a:xfrm>
            <a:off x="1906742" y="6477323"/>
            <a:ext cx="6381741" cy="0"/>
          </a:xfrm>
          <a:prstGeom prst="line">
            <a:avLst/>
          </a:prstGeom>
          <a:ln>
            <a:solidFill>
              <a:srgbClr val="003B5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D2CE54E-44B4-054E-B2DF-90CD9E045332}"/>
              </a:ext>
            </a:extLst>
          </p:cNvPr>
          <p:cNvCxnSpPr>
            <a:cxnSpLocks/>
          </p:cNvCxnSpPr>
          <p:nvPr userDrawn="1"/>
        </p:nvCxnSpPr>
        <p:spPr>
          <a:xfrm>
            <a:off x="8591495" y="6365785"/>
            <a:ext cx="0" cy="241555"/>
          </a:xfrm>
          <a:prstGeom prst="line">
            <a:avLst/>
          </a:prstGeom>
          <a:ln>
            <a:solidFill>
              <a:srgbClr val="003B5C"/>
            </a:solidFill>
          </a:ln>
        </p:spPr>
        <p:style>
          <a:lnRef idx="1">
            <a:schemeClr val="accent1"/>
          </a:lnRef>
          <a:fillRef idx="0">
            <a:schemeClr val="accent1"/>
          </a:fillRef>
          <a:effectRef idx="0">
            <a:schemeClr val="accent1"/>
          </a:effectRef>
          <a:fontRef idx="minor">
            <a:schemeClr val="tx1"/>
          </a:fontRef>
        </p:style>
      </p:cxnSp>
      <p:sp>
        <p:nvSpPr>
          <p:cNvPr id="29" name="Footer Placeholder 28">
            <a:extLst>
              <a:ext uri="{FF2B5EF4-FFF2-40B4-BE49-F238E27FC236}">
                <a16:creationId xmlns:a16="http://schemas.microsoft.com/office/drawing/2014/main" id="{D89D3F42-F103-F04F-BD88-9038A34C6760}"/>
              </a:ext>
            </a:extLst>
          </p:cNvPr>
          <p:cNvSpPr>
            <a:spLocks noGrp="1"/>
          </p:cNvSpPr>
          <p:nvPr>
            <p:ph type="ftr" sz="quarter" idx="3"/>
          </p:nvPr>
        </p:nvSpPr>
        <p:spPr>
          <a:xfrm>
            <a:off x="3077075" y="6477323"/>
            <a:ext cx="3086100" cy="244152"/>
          </a:xfrm>
          <a:prstGeom prst="rect">
            <a:avLst/>
          </a:prstGeom>
        </p:spPr>
        <p:txBody>
          <a:bodyPr vert="horz" lIns="91440" tIns="45720" rIns="91440" bIns="45720" rtlCol="0" anchor="ctr"/>
          <a:lstStyle>
            <a:lvl1pPr algn="ctr">
              <a:defRPr sz="750">
                <a:solidFill>
                  <a:srgbClr val="C00000"/>
                </a:solidFill>
              </a:defRPr>
            </a:lvl1pPr>
          </a:lstStyle>
          <a:p>
            <a:r>
              <a:rPr lang="en-US" smtClean="0"/>
              <a:t>FF-30-GL-0001  Revision A  30.Jun.2020</a:t>
            </a:r>
            <a:endParaRPr lang="en-US" dirty="0"/>
          </a:p>
        </p:txBody>
      </p:sp>
      <p:cxnSp>
        <p:nvCxnSpPr>
          <p:cNvPr id="13" name="Straight Connector 12">
            <a:extLst>
              <a:ext uri="{FF2B5EF4-FFF2-40B4-BE49-F238E27FC236}">
                <a16:creationId xmlns:a16="http://schemas.microsoft.com/office/drawing/2014/main" id="{1DBF02DB-A31E-CA48-B10A-992CA8FE333F}"/>
              </a:ext>
            </a:extLst>
          </p:cNvPr>
          <p:cNvCxnSpPr>
            <a:cxnSpLocks/>
          </p:cNvCxnSpPr>
          <p:nvPr userDrawn="1"/>
        </p:nvCxnSpPr>
        <p:spPr>
          <a:xfrm>
            <a:off x="337930" y="1058659"/>
            <a:ext cx="8410654" cy="0"/>
          </a:xfrm>
          <a:prstGeom prst="line">
            <a:avLst/>
          </a:prstGeom>
          <a:ln>
            <a:solidFill>
              <a:srgbClr val="003B5C"/>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2"/>
          </p:nvPr>
        </p:nvSpPr>
        <p:spPr>
          <a:xfrm>
            <a:off x="7910666" y="6374750"/>
            <a:ext cx="673069" cy="207749"/>
          </a:xfrm>
          <a:prstGeom prst="rect">
            <a:avLst/>
          </a:prstGeom>
          <a:solidFill>
            <a:schemeClr val="bg1"/>
          </a:solidFill>
          <a:ln>
            <a:noFill/>
          </a:ln>
        </p:spPr>
        <p:txBody>
          <a:bodyPr vert="horz" wrap="none" lIns="45720" tIns="45720" rIns="73152" bIns="45720" rtlCol="0" anchor="ctr">
            <a:spAutoFit/>
          </a:bodyPr>
          <a:lstStyle>
            <a:lvl1pPr algn="r">
              <a:defRPr sz="750">
                <a:solidFill>
                  <a:srgbClr val="003B5C"/>
                </a:solidFill>
              </a:defRPr>
            </a:lvl1pPr>
          </a:lstStyle>
          <a:p>
            <a:fld id="{9F9147FE-96FB-4313-82EB-34047D0BF876}" type="datetime3">
              <a:rPr lang="en-US" smtClean="0"/>
              <a:t>10 July 2020</a:t>
            </a:fld>
            <a:endParaRPr lang="en-US" dirty="0"/>
          </a:p>
        </p:txBody>
      </p:sp>
    </p:spTree>
    <p:extLst>
      <p:ext uri="{BB962C8B-B14F-4D97-AF65-F5344CB8AC3E}">
        <p14:creationId xmlns:p14="http://schemas.microsoft.com/office/powerpoint/2010/main" val="1469734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59" r:id="rId3"/>
    <p:sldLayoutId id="2147483671" r:id="rId4"/>
    <p:sldLayoutId id="2147483672" r:id="rId5"/>
    <p:sldLayoutId id="2147483651" r:id="rId6"/>
    <p:sldLayoutId id="2147483675" r:id="rId7"/>
    <p:sldLayoutId id="2147483676" r:id="rId8"/>
    <p:sldLayoutId id="2147483677" r:id="rId9"/>
    <p:sldLayoutId id="2147483678" r:id="rId10"/>
    <p:sldLayoutId id="2147483679" r:id="rId11"/>
    <p:sldLayoutId id="2147483680" r:id="rId12"/>
    <p:sldLayoutId id="2147483681" r:id="rId13"/>
  </p:sldLayoutIdLst>
  <p:hf hdr="0"/>
  <p:txStyles>
    <p:titleStyle>
      <a:lvl1pPr algn="l" defTabSz="685800" rtl="0" eaLnBrk="1" latinLnBrk="0" hangingPunct="1">
        <a:lnSpc>
          <a:spcPct val="90000"/>
        </a:lnSpc>
        <a:spcBef>
          <a:spcPct val="0"/>
        </a:spcBef>
        <a:buNone/>
        <a:defRPr sz="2800" kern="1200">
          <a:solidFill>
            <a:schemeClr val="accent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1pPr>
      <a:lvl2pPr marL="34290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5143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68580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8572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F6730-75FD-2841-A59D-3C42E4C4B848}"/>
              </a:ext>
            </a:extLst>
          </p:cNvPr>
          <p:cNvSpPr>
            <a:spLocks noGrp="1"/>
          </p:cNvSpPr>
          <p:nvPr>
            <p:ph type="ctrTitle"/>
          </p:nvPr>
        </p:nvSpPr>
        <p:spPr/>
        <p:txBody>
          <a:bodyPr/>
          <a:lstStyle/>
          <a:p>
            <a:r>
              <a:rPr lang="en-US" dirty="0" smtClean="0"/>
              <a:t>Safety Regulatory and Functional (S/R/F) Concern</a:t>
            </a:r>
            <a:br>
              <a:rPr lang="en-US" dirty="0" smtClean="0"/>
            </a:br>
            <a:r>
              <a:rPr lang="en-US" dirty="0" smtClean="0"/>
              <a:t>Executive summary</a:t>
            </a:r>
            <a:br>
              <a:rPr lang="en-US" dirty="0" smtClean="0"/>
            </a:br>
            <a:r>
              <a:rPr lang="en-US" sz="750" dirty="0" smtClean="0"/>
              <a:t>FF-30-GL-0001  Revision A  30.Jun.2020</a:t>
            </a:r>
            <a:endParaRPr lang="en-US" sz="750" dirty="0"/>
          </a:p>
        </p:txBody>
      </p:sp>
      <p:graphicFrame>
        <p:nvGraphicFramePr>
          <p:cNvPr id="5" name="Table 4"/>
          <p:cNvGraphicFramePr>
            <a:graphicFrameLocks noGrp="1"/>
          </p:cNvGraphicFramePr>
          <p:nvPr>
            <p:extLst>
              <p:ext uri="{D42A27DB-BD31-4B8C-83A1-F6EECF244321}">
                <p14:modId xmlns:p14="http://schemas.microsoft.com/office/powerpoint/2010/main" val="3303861702"/>
              </p:ext>
            </p:extLst>
          </p:nvPr>
        </p:nvGraphicFramePr>
        <p:xfrm>
          <a:off x="716687" y="3331488"/>
          <a:ext cx="7707531" cy="976198"/>
        </p:xfrm>
        <a:graphic>
          <a:graphicData uri="http://schemas.openxmlformats.org/drawingml/2006/table">
            <a:tbl>
              <a:tblPr firstRow="1" bandRow="1">
                <a:tableStyleId>{5C22544A-7EE6-4342-B048-85BDC9FD1C3A}</a:tableStyleId>
              </a:tblPr>
              <a:tblGrid>
                <a:gridCol w="2569177">
                  <a:extLst>
                    <a:ext uri="{9D8B030D-6E8A-4147-A177-3AD203B41FA5}">
                      <a16:colId xmlns:a16="http://schemas.microsoft.com/office/drawing/2014/main" val="20000"/>
                    </a:ext>
                  </a:extLst>
                </a:gridCol>
                <a:gridCol w="2569177">
                  <a:extLst>
                    <a:ext uri="{9D8B030D-6E8A-4147-A177-3AD203B41FA5}">
                      <a16:colId xmlns:a16="http://schemas.microsoft.com/office/drawing/2014/main" val="20001"/>
                    </a:ext>
                  </a:extLst>
                </a:gridCol>
                <a:gridCol w="2569177">
                  <a:extLst>
                    <a:ext uri="{9D8B030D-6E8A-4147-A177-3AD203B41FA5}">
                      <a16:colId xmlns:a16="http://schemas.microsoft.com/office/drawing/2014/main" val="20002"/>
                    </a:ext>
                  </a:extLst>
                </a:gridCol>
              </a:tblGrid>
              <a:tr h="456362">
                <a:tc>
                  <a:txBody>
                    <a:bodyPr/>
                    <a:lstStyle/>
                    <a:p>
                      <a:r>
                        <a:rPr lang="en-US" sz="1400" b="1" dirty="0" smtClean="0"/>
                        <a:t>SRF Review</a:t>
                      </a:r>
                      <a:r>
                        <a:rPr lang="en-US" sz="1400" b="1" baseline="0" dirty="0" smtClean="0"/>
                        <a:t> Date</a:t>
                      </a:r>
                      <a:endParaRPr lang="en-US" sz="1400" b="1" dirty="0"/>
                    </a:p>
                  </a:txBody>
                  <a:tcPr/>
                </a:tc>
                <a:tc>
                  <a:txBody>
                    <a:bodyPr/>
                    <a:lstStyle/>
                    <a:p>
                      <a:r>
                        <a:rPr lang="en-US" sz="1400" b="1" dirty="0" smtClean="0"/>
                        <a:t>Supplier</a:t>
                      </a:r>
                      <a:endParaRPr lang="en-US" sz="1400" b="1" dirty="0"/>
                    </a:p>
                  </a:txBody>
                  <a:tcPr/>
                </a:tc>
                <a:tc>
                  <a:txBody>
                    <a:bodyPr/>
                    <a:lstStyle/>
                    <a:p>
                      <a:r>
                        <a:rPr lang="en-US" sz="1400" b="1" dirty="0" smtClean="0"/>
                        <a:t>SRF Review </a:t>
                      </a:r>
                    </a:p>
                    <a:p>
                      <a:r>
                        <a:rPr lang="en-US" sz="1400" b="1" dirty="0" smtClean="0"/>
                        <a:t>TI Fluid Systems Location</a:t>
                      </a:r>
                      <a:endParaRPr lang="en-US" sz="1400" b="1" dirty="0"/>
                    </a:p>
                  </a:txBody>
                  <a:tcPr/>
                </a:tc>
                <a:extLst>
                  <a:ext uri="{0D108BD9-81ED-4DB2-BD59-A6C34878D82A}">
                    <a16:rowId xmlns:a16="http://schemas.microsoft.com/office/drawing/2014/main" val="10000"/>
                  </a:ext>
                </a:extLst>
              </a:tr>
              <a:tr h="458038">
                <a:tc>
                  <a:txBody>
                    <a:bodyPr/>
                    <a:lstStyle/>
                    <a:p>
                      <a:endParaRPr lang="en-US" sz="1400" b="1"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bl>
          </a:graphicData>
        </a:graphic>
      </p:graphicFrame>
      <p:pic>
        <p:nvPicPr>
          <p:cNvPr id="6" name="Picture 5"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31910" y="373182"/>
            <a:ext cx="925830" cy="910590"/>
          </a:xfrm>
          <a:prstGeom prst="rect">
            <a:avLst/>
          </a:prstGeom>
          <a:noFill/>
          <a:ln>
            <a:noFill/>
          </a:ln>
        </p:spPr>
      </p:pic>
      <p:sp>
        <p:nvSpPr>
          <p:cNvPr id="3" name="Date Placeholder 2"/>
          <p:cNvSpPr>
            <a:spLocks noGrp="1"/>
          </p:cNvSpPr>
          <p:nvPr>
            <p:ph type="dt" sz="half" idx="10"/>
          </p:nvPr>
        </p:nvSpPr>
        <p:spPr>
          <a:xfrm>
            <a:off x="812942" y="3036453"/>
            <a:ext cx="729687" cy="300082"/>
          </a:xfrm>
        </p:spPr>
        <p:txBody>
          <a:bodyPr/>
          <a:lstStyle/>
          <a:p>
            <a:fld id="{5A8C26B5-B01A-40CB-A068-5F6FAAC2A414}" type="datetime3">
              <a:rPr lang="en-US" smtClean="0"/>
              <a:t>10 July 2020</a:t>
            </a:fld>
            <a:endParaRPr lang="en-US" dirty="0"/>
          </a:p>
        </p:txBody>
      </p:sp>
    </p:spTree>
    <p:extLst>
      <p:ext uri="{BB962C8B-B14F-4D97-AF65-F5344CB8AC3E}">
        <p14:creationId xmlns:p14="http://schemas.microsoft.com/office/powerpoint/2010/main" val="3121923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Analysis and Actions</a:t>
            </a:r>
            <a:br>
              <a:rPr lang="en-US" dirty="0" smtClean="0"/>
            </a:br>
            <a:r>
              <a:rPr lang="en-US" sz="1400" b="1" dirty="0" smtClean="0"/>
              <a:t>Root Cause – Why Shipped</a:t>
            </a:r>
            <a:endParaRPr lang="en-US" b="1"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10</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9875E0D1-D853-445A-B3A7-20CBF4BD5F7D}"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2664185274"/>
              </p:ext>
            </p:extLst>
          </p:nvPr>
        </p:nvGraphicFramePr>
        <p:xfrm>
          <a:off x="342899" y="1150190"/>
          <a:ext cx="8458202" cy="4267198"/>
        </p:xfrm>
        <a:graphic>
          <a:graphicData uri="http://schemas.openxmlformats.org/drawingml/2006/table">
            <a:tbl>
              <a:tblPr firstRow="1" bandRow="1">
                <a:tableStyleId>{5C22544A-7EE6-4342-B048-85BDC9FD1C3A}</a:tableStyleId>
              </a:tblPr>
              <a:tblGrid>
                <a:gridCol w="2362202">
                  <a:extLst>
                    <a:ext uri="{9D8B030D-6E8A-4147-A177-3AD203B41FA5}">
                      <a16:colId xmlns:a16="http://schemas.microsoft.com/office/drawing/2014/main" val="20000"/>
                    </a:ext>
                  </a:extLst>
                </a:gridCol>
                <a:gridCol w="1961646">
                  <a:extLst>
                    <a:ext uri="{9D8B030D-6E8A-4147-A177-3AD203B41FA5}">
                      <a16:colId xmlns:a16="http://schemas.microsoft.com/office/drawing/2014/main" val="20001"/>
                    </a:ext>
                  </a:extLst>
                </a:gridCol>
                <a:gridCol w="1351202">
                  <a:extLst>
                    <a:ext uri="{9D8B030D-6E8A-4147-A177-3AD203B41FA5}">
                      <a16:colId xmlns:a16="http://schemas.microsoft.com/office/drawing/2014/main" val="20002"/>
                    </a:ext>
                  </a:extLst>
                </a:gridCol>
                <a:gridCol w="2783152">
                  <a:extLst>
                    <a:ext uri="{9D8B030D-6E8A-4147-A177-3AD203B41FA5}">
                      <a16:colId xmlns:a16="http://schemas.microsoft.com/office/drawing/2014/main" val="20003"/>
                    </a:ext>
                  </a:extLst>
                </a:gridCol>
              </a:tblGrid>
              <a:tr h="1409350">
                <a:tc>
                  <a:txBody>
                    <a:bodyPr/>
                    <a:lstStyle/>
                    <a:p>
                      <a:r>
                        <a:rPr lang="en-US" sz="1200" b="1" dirty="0" smtClean="0"/>
                        <a:t>Root</a:t>
                      </a:r>
                      <a:r>
                        <a:rPr lang="en-US" sz="1200" b="1" baseline="0" dirty="0" smtClean="0"/>
                        <a:t> Cause Analyses</a:t>
                      </a:r>
                    </a:p>
                    <a:p>
                      <a:r>
                        <a:rPr lang="en-US" sz="1200" b="1" baseline="0" dirty="0" smtClean="0"/>
                        <a:t>Theory</a:t>
                      </a:r>
                      <a:endParaRPr lang="en-US" sz="1200" b="1" dirty="0"/>
                    </a:p>
                  </a:txBody>
                  <a:tcPr/>
                </a:tc>
                <a:tc>
                  <a:txBody>
                    <a:bodyPr/>
                    <a:lstStyle/>
                    <a:p>
                      <a:r>
                        <a:rPr lang="en-US" sz="1200" b="1" dirty="0" smtClean="0"/>
                        <a:t>Root Cause Analyses  Investigations</a:t>
                      </a:r>
                      <a:endParaRPr lang="en-US" sz="1200" b="1" dirty="0"/>
                    </a:p>
                  </a:txBody>
                  <a:tcPr/>
                </a:tc>
                <a:tc>
                  <a:txBody>
                    <a:bodyPr/>
                    <a:lstStyle/>
                    <a:p>
                      <a:r>
                        <a:rPr lang="en-US" sz="1200" b="1" dirty="0" smtClean="0"/>
                        <a:t>Root Cause Analyses Findings</a:t>
                      </a:r>
                      <a:endParaRPr lang="en-US" sz="1200" b="1" dirty="0"/>
                    </a:p>
                  </a:txBody>
                  <a:tcPr/>
                </a:tc>
                <a:tc>
                  <a:txBody>
                    <a:bodyPr/>
                    <a:lstStyle/>
                    <a:p>
                      <a:r>
                        <a:rPr lang="en-US" sz="1200" b="1" dirty="0" smtClean="0"/>
                        <a:t>Comments / References to 8D , Data.</a:t>
                      </a:r>
                      <a:endParaRPr lang="en-US" sz="1200" b="1" dirty="0"/>
                    </a:p>
                  </a:txBody>
                  <a:tcPr/>
                </a:tc>
                <a:extLst>
                  <a:ext uri="{0D108BD9-81ED-4DB2-BD59-A6C34878D82A}">
                    <a16:rowId xmlns:a16="http://schemas.microsoft.com/office/drawing/2014/main" val="10000"/>
                  </a:ext>
                </a:extLst>
              </a:tr>
              <a:tr h="714462">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4140803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Analysis and Actions</a:t>
            </a:r>
            <a:br>
              <a:rPr lang="en-US" dirty="0" smtClean="0"/>
            </a:br>
            <a:r>
              <a:rPr lang="en-US" sz="1400" b="1" dirty="0" smtClean="0"/>
              <a:t>Root Cause – Why Shipped - Countermeasures</a:t>
            </a:r>
            <a:endParaRPr lang="en-US" b="1"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11</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8422BADB-CEA5-4D88-9DEC-CB32E0B58BBF}"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3418148590"/>
              </p:ext>
            </p:extLst>
          </p:nvPr>
        </p:nvGraphicFramePr>
        <p:xfrm>
          <a:off x="342899" y="1150195"/>
          <a:ext cx="8458202" cy="4267198"/>
        </p:xfrm>
        <a:graphic>
          <a:graphicData uri="http://schemas.openxmlformats.org/drawingml/2006/table">
            <a:tbl>
              <a:tblPr firstRow="1" bandRow="1">
                <a:tableStyleId>{5C22544A-7EE6-4342-B048-85BDC9FD1C3A}</a:tableStyleId>
              </a:tblPr>
              <a:tblGrid>
                <a:gridCol w="2362202">
                  <a:extLst>
                    <a:ext uri="{9D8B030D-6E8A-4147-A177-3AD203B41FA5}">
                      <a16:colId xmlns:a16="http://schemas.microsoft.com/office/drawing/2014/main" val="20000"/>
                    </a:ext>
                  </a:extLst>
                </a:gridCol>
                <a:gridCol w="1961646">
                  <a:extLst>
                    <a:ext uri="{9D8B030D-6E8A-4147-A177-3AD203B41FA5}">
                      <a16:colId xmlns:a16="http://schemas.microsoft.com/office/drawing/2014/main" val="20001"/>
                    </a:ext>
                  </a:extLst>
                </a:gridCol>
                <a:gridCol w="1351202">
                  <a:extLst>
                    <a:ext uri="{9D8B030D-6E8A-4147-A177-3AD203B41FA5}">
                      <a16:colId xmlns:a16="http://schemas.microsoft.com/office/drawing/2014/main" val="20002"/>
                    </a:ext>
                  </a:extLst>
                </a:gridCol>
                <a:gridCol w="2783152">
                  <a:extLst>
                    <a:ext uri="{9D8B030D-6E8A-4147-A177-3AD203B41FA5}">
                      <a16:colId xmlns:a16="http://schemas.microsoft.com/office/drawing/2014/main" val="20003"/>
                    </a:ext>
                  </a:extLst>
                </a:gridCol>
              </a:tblGrid>
              <a:tr h="1409350">
                <a:tc>
                  <a:txBody>
                    <a:bodyPr/>
                    <a:lstStyle/>
                    <a:p>
                      <a:r>
                        <a:rPr lang="en-US" sz="1200" b="1" dirty="0" smtClean="0"/>
                        <a:t>Root Cause Analyses Findings</a:t>
                      </a:r>
                      <a:endParaRPr lang="en-US" sz="1200" b="1" dirty="0"/>
                    </a:p>
                  </a:txBody>
                  <a:tcPr/>
                </a:tc>
                <a:tc>
                  <a:txBody>
                    <a:bodyPr/>
                    <a:lstStyle/>
                    <a:p>
                      <a:r>
                        <a:rPr lang="en-US" sz="1200" b="1" dirty="0" smtClean="0"/>
                        <a:t>Countermeasures </a:t>
                      </a:r>
                    </a:p>
                    <a:p>
                      <a:r>
                        <a:rPr lang="en-US" sz="1200" b="1" dirty="0" smtClean="0"/>
                        <a:t>Why</a:t>
                      </a:r>
                      <a:r>
                        <a:rPr lang="en-US" sz="1200" b="1" baseline="0" dirty="0" smtClean="0"/>
                        <a:t> shipped</a:t>
                      </a:r>
                      <a:endParaRPr lang="en-US" sz="1200" b="1" dirty="0"/>
                    </a:p>
                  </a:txBody>
                  <a:tcPr/>
                </a:tc>
                <a:tc>
                  <a:txBody>
                    <a:bodyPr/>
                    <a:lstStyle/>
                    <a:p>
                      <a:r>
                        <a:rPr lang="en-US" sz="1200" b="1" dirty="0" smtClean="0"/>
                        <a:t>Implementation</a:t>
                      </a:r>
                      <a:r>
                        <a:rPr lang="en-US" sz="1200" b="1" baseline="0" dirty="0" smtClean="0"/>
                        <a:t> Date</a:t>
                      </a:r>
                      <a:endParaRPr lang="en-US" sz="1200" b="1" dirty="0"/>
                    </a:p>
                  </a:txBody>
                  <a:tcPr/>
                </a:tc>
                <a:tc>
                  <a:txBody>
                    <a:bodyPr/>
                    <a:lstStyle/>
                    <a:p>
                      <a:r>
                        <a:rPr lang="en-US" sz="1200" b="1" dirty="0" smtClean="0"/>
                        <a:t>Comments / References to 8D , Data.</a:t>
                      </a:r>
                      <a:endParaRPr lang="en-US" sz="1200" b="1" dirty="0"/>
                    </a:p>
                  </a:txBody>
                  <a:tcPr/>
                </a:tc>
                <a:extLst>
                  <a:ext uri="{0D108BD9-81ED-4DB2-BD59-A6C34878D82A}">
                    <a16:rowId xmlns:a16="http://schemas.microsoft.com/office/drawing/2014/main" val="10000"/>
                  </a:ext>
                </a:extLst>
              </a:tr>
              <a:tr h="714462">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17719959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Corrective Actions</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12</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ECFC24CE-1BED-4889-8F42-DB459C4111E0}"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500622551"/>
              </p:ext>
            </p:extLst>
          </p:nvPr>
        </p:nvGraphicFramePr>
        <p:xfrm>
          <a:off x="337930" y="1151625"/>
          <a:ext cx="8410654" cy="4571999"/>
        </p:xfrm>
        <a:graphic>
          <a:graphicData uri="http://schemas.openxmlformats.org/drawingml/2006/table">
            <a:tbl>
              <a:tblPr firstRow="1" bandRow="1">
                <a:tableStyleId>{5C22544A-7EE6-4342-B048-85BDC9FD1C3A}</a:tableStyleId>
              </a:tblPr>
              <a:tblGrid>
                <a:gridCol w="2268036">
                  <a:extLst>
                    <a:ext uri="{9D8B030D-6E8A-4147-A177-3AD203B41FA5}">
                      <a16:colId xmlns:a16="http://schemas.microsoft.com/office/drawing/2014/main" val="20000"/>
                    </a:ext>
                  </a:extLst>
                </a:gridCol>
                <a:gridCol w="2133802">
                  <a:extLst>
                    <a:ext uri="{9D8B030D-6E8A-4147-A177-3AD203B41FA5}">
                      <a16:colId xmlns:a16="http://schemas.microsoft.com/office/drawing/2014/main" val="20001"/>
                    </a:ext>
                  </a:extLst>
                </a:gridCol>
                <a:gridCol w="2122314">
                  <a:extLst>
                    <a:ext uri="{9D8B030D-6E8A-4147-A177-3AD203B41FA5}">
                      <a16:colId xmlns:a16="http://schemas.microsoft.com/office/drawing/2014/main" val="20002"/>
                    </a:ext>
                  </a:extLst>
                </a:gridCol>
                <a:gridCol w="1886502">
                  <a:extLst>
                    <a:ext uri="{9D8B030D-6E8A-4147-A177-3AD203B41FA5}">
                      <a16:colId xmlns:a16="http://schemas.microsoft.com/office/drawing/2014/main" val="20003"/>
                    </a:ext>
                  </a:extLst>
                </a:gridCol>
              </a:tblGrid>
              <a:tr h="1510019">
                <a:tc>
                  <a:txBody>
                    <a:bodyPr/>
                    <a:lstStyle/>
                    <a:p>
                      <a:r>
                        <a:rPr lang="en-US" sz="1200" b="1" dirty="0" smtClean="0"/>
                        <a:t>Lessons Learned</a:t>
                      </a:r>
                      <a:r>
                        <a:rPr lang="en-US" sz="1200" b="1" baseline="0" dirty="0" smtClean="0"/>
                        <a:t> </a:t>
                      </a:r>
                    </a:p>
                    <a:p>
                      <a:r>
                        <a:rPr lang="en-US" sz="1200" b="1" baseline="0" dirty="0" smtClean="0"/>
                        <a:t>YES / NO</a:t>
                      </a:r>
                    </a:p>
                    <a:p>
                      <a:r>
                        <a:rPr lang="en-US" sz="1200" b="1" baseline="0" dirty="0" smtClean="0"/>
                        <a:t>Other Processes effected</a:t>
                      </a:r>
                    </a:p>
                    <a:p>
                      <a:r>
                        <a:rPr lang="en-US" sz="1200" b="1" baseline="0" dirty="0" smtClean="0"/>
                        <a:t>Other Products effected</a:t>
                      </a:r>
                      <a:endParaRPr lang="en-US" sz="1200" b="1" dirty="0"/>
                    </a:p>
                  </a:txBody>
                  <a:tcPr/>
                </a:tc>
                <a:tc>
                  <a:txBody>
                    <a:bodyPr/>
                    <a:lstStyle/>
                    <a:p>
                      <a:r>
                        <a:rPr lang="en-US" sz="1200" b="1" dirty="0" smtClean="0"/>
                        <a:t>Corrective Actions implemented for similar</a:t>
                      </a:r>
                      <a:r>
                        <a:rPr lang="en-US" sz="1200" b="1" baseline="0" dirty="0" smtClean="0"/>
                        <a:t> Products</a:t>
                      </a:r>
                      <a:endParaRPr lang="en-US" sz="1200" b="1" dirty="0"/>
                    </a:p>
                  </a:txBody>
                  <a:tcPr/>
                </a:tc>
                <a:tc>
                  <a:txBody>
                    <a:bodyPr/>
                    <a:lstStyle/>
                    <a:p>
                      <a:r>
                        <a:rPr lang="en-US" sz="1200" b="1" dirty="0" smtClean="0"/>
                        <a:t>FMEA reviewed</a:t>
                      </a:r>
                      <a:r>
                        <a:rPr lang="en-US" sz="1200" b="1" baseline="0" dirty="0" smtClean="0"/>
                        <a:t> / changed</a:t>
                      </a:r>
                    </a:p>
                    <a:p>
                      <a:r>
                        <a:rPr lang="en-US" sz="1200" b="1" baseline="0" dirty="0" smtClean="0"/>
                        <a:t> ( FMEA to be presented )</a:t>
                      </a:r>
                      <a:endParaRPr lang="en-US" sz="1200" b="1" dirty="0"/>
                    </a:p>
                  </a:txBody>
                  <a:tcPr/>
                </a:tc>
                <a:tc>
                  <a:txBody>
                    <a:bodyPr/>
                    <a:lstStyle/>
                    <a:p>
                      <a:endParaRPr lang="en-US" sz="1200" b="1" dirty="0"/>
                    </a:p>
                  </a:txBody>
                  <a:tcPr/>
                </a:tc>
                <a:extLst>
                  <a:ext uri="{0D108BD9-81ED-4DB2-BD59-A6C34878D82A}">
                    <a16:rowId xmlns:a16="http://schemas.microsoft.com/office/drawing/2014/main" val="10000"/>
                  </a:ext>
                </a:extLst>
              </a:tr>
              <a:tr h="765495">
                <a:tc>
                  <a:txBody>
                    <a:bodyPr/>
                    <a:lstStyle/>
                    <a:p>
                      <a:endParaRPr lang="en-US" sz="1400" b="1" dirty="0"/>
                    </a:p>
                  </a:txBody>
                  <a:tcPr/>
                </a:tc>
                <a:tc>
                  <a:txBody>
                    <a:bodyPr/>
                    <a:lstStyle/>
                    <a:p>
                      <a:endParaRPr lang="en-US" sz="1400" dirty="0"/>
                    </a:p>
                  </a:txBody>
                  <a:tcPr/>
                </a:tc>
                <a:tc>
                  <a:txBody>
                    <a:bodyPr/>
                    <a:lstStyle/>
                    <a:p>
                      <a:endParaRPr lang="en-US" sz="1400" dirty="0" smtClean="0"/>
                    </a:p>
                  </a:txBody>
                  <a:tcPr/>
                </a:tc>
                <a:tc>
                  <a:txBody>
                    <a:bodyPr/>
                    <a:lstStyle/>
                    <a:p>
                      <a:endParaRPr lang="en-US" sz="1400" dirty="0" smtClean="0"/>
                    </a:p>
                  </a:txBody>
                  <a:tcPr/>
                </a:tc>
                <a:extLst>
                  <a:ext uri="{0D108BD9-81ED-4DB2-BD59-A6C34878D82A}">
                    <a16:rowId xmlns:a16="http://schemas.microsoft.com/office/drawing/2014/main" val="10001"/>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4012658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Lessons Learned</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13</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6D7015E8-CEFE-4C84-B9C5-5FE0356D1DFD}"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323710759"/>
              </p:ext>
            </p:extLst>
          </p:nvPr>
        </p:nvGraphicFramePr>
        <p:xfrm>
          <a:off x="337930" y="1147310"/>
          <a:ext cx="8410654" cy="4571999"/>
        </p:xfrm>
        <a:graphic>
          <a:graphicData uri="http://schemas.openxmlformats.org/drawingml/2006/table">
            <a:tbl>
              <a:tblPr firstRow="1" bandRow="1">
                <a:tableStyleId>{5C22544A-7EE6-4342-B048-85BDC9FD1C3A}</a:tableStyleId>
              </a:tblPr>
              <a:tblGrid>
                <a:gridCol w="3156214">
                  <a:extLst>
                    <a:ext uri="{9D8B030D-6E8A-4147-A177-3AD203B41FA5}">
                      <a16:colId xmlns:a16="http://schemas.microsoft.com/office/drawing/2014/main" val="20000"/>
                    </a:ext>
                  </a:extLst>
                </a:gridCol>
                <a:gridCol w="1960768">
                  <a:extLst>
                    <a:ext uri="{9D8B030D-6E8A-4147-A177-3AD203B41FA5}">
                      <a16:colId xmlns:a16="http://schemas.microsoft.com/office/drawing/2014/main" val="20001"/>
                    </a:ext>
                  </a:extLst>
                </a:gridCol>
                <a:gridCol w="3293672">
                  <a:extLst>
                    <a:ext uri="{9D8B030D-6E8A-4147-A177-3AD203B41FA5}">
                      <a16:colId xmlns:a16="http://schemas.microsoft.com/office/drawing/2014/main" val="20002"/>
                    </a:ext>
                  </a:extLst>
                </a:gridCol>
              </a:tblGrid>
              <a:tr h="1510019">
                <a:tc>
                  <a:txBody>
                    <a:bodyPr/>
                    <a:lstStyle/>
                    <a:p>
                      <a:r>
                        <a:rPr lang="en-US" sz="1200" b="1" dirty="0" smtClean="0"/>
                        <a:t>Implemented Corrective Actions</a:t>
                      </a:r>
                      <a:endParaRPr lang="en-US" sz="1200" b="1" dirty="0"/>
                    </a:p>
                  </a:txBody>
                  <a:tcPr/>
                </a:tc>
                <a:tc>
                  <a:txBody>
                    <a:bodyPr/>
                    <a:lstStyle/>
                    <a:p>
                      <a:r>
                        <a:rPr lang="en-US" sz="1200" b="1" dirty="0" smtClean="0"/>
                        <a:t>Date of</a:t>
                      </a:r>
                      <a:r>
                        <a:rPr lang="en-US" sz="1200" b="1" baseline="0" dirty="0" smtClean="0"/>
                        <a:t> implementation </a:t>
                      </a:r>
                    </a:p>
                    <a:p>
                      <a:r>
                        <a:rPr lang="en-US" sz="1200" b="1" baseline="0" dirty="0" smtClean="0"/>
                        <a:t>Clean Point</a:t>
                      </a:r>
                      <a:endParaRPr lang="en-US" sz="1200" b="1" dirty="0"/>
                    </a:p>
                  </a:txBody>
                  <a:tcPr/>
                </a:tc>
                <a:tc>
                  <a:txBody>
                    <a:bodyPr/>
                    <a:lstStyle/>
                    <a:p>
                      <a:r>
                        <a:rPr lang="en-US" sz="1200" b="1" dirty="0" smtClean="0"/>
                        <a:t>Data</a:t>
                      </a:r>
                      <a:r>
                        <a:rPr lang="en-US" sz="1200" b="1" baseline="0" dirty="0" smtClean="0"/>
                        <a:t> proving implemented Corrective Actions ( CpK, results out of 100% .. )</a:t>
                      </a:r>
                      <a:endParaRPr lang="en-US" sz="1200" b="1" dirty="0"/>
                    </a:p>
                  </a:txBody>
                  <a:tcPr/>
                </a:tc>
                <a:extLst>
                  <a:ext uri="{0D108BD9-81ED-4DB2-BD59-A6C34878D82A}">
                    <a16:rowId xmlns:a16="http://schemas.microsoft.com/office/drawing/2014/main" val="10000"/>
                  </a:ext>
                </a:extLst>
              </a:tr>
              <a:tr h="765495">
                <a:tc>
                  <a:txBody>
                    <a:bodyPr/>
                    <a:lstStyle/>
                    <a:p>
                      <a:endParaRPr lang="en-US" sz="1400" b="1"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65495">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3123617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Revision History</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14</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8E3476B4-883F-45EC-8976-22B2777052A8}" type="datetime3">
              <a:rPr lang="en-US" smtClean="0"/>
              <a:t>10 July 2020</a:t>
            </a:fld>
            <a:endParaRPr lang="en-US" dirty="0"/>
          </a:p>
        </p:txBody>
      </p:sp>
      <p:pic>
        <p:nvPicPr>
          <p:cNvPr id="6" name="Picture 5"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graphicFrame>
        <p:nvGraphicFramePr>
          <p:cNvPr id="8" name="Table 7"/>
          <p:cNvGraphicFramePr>
            <a:graphicFrameLocks noGrp="1"/>
          </p:cNvGraphicFramePr>
          <p:nvPr>
            <p:extLst>
              <p:ext uri="{D42A27DB-BD31-4B8C-83A1-F6EECF244321}">
                <p14:modId xmlns:p14="http://schemas.microsoft.com/office/powerpoint/2010/main" val="956016713"/>
              </p:ext>
            </p:extLst>
          </p:nvPr>
        </p:nvGraphicFramePr>
        <p:xfrm>
          <a:off x="337929" y="1152766"/>
          <a:ext cx="8410653" cy="1861820"/>
        </p:xfrm>
        <a:graphic>
          <a:graphicData uri="http://schemas.openxmlformats.org/drawingml/2006/table">
            <a:tbl>
              <a:tblPr firstRow="1" bandRow="1">
                <a:tableStyleId>{5940675A-B579-460E-94D1-54222C63F5DA}</a:tableStyleId>
              </a:tblPr>
              <a:tblGrid>
                <a:gridCol w="1007792">
                  <a:extLst>
                    <a:ext uri="{9D8B030D-6E8A-4147-A177-3AD203B41FA5}">
                      <a16:colId xmlns:a16="http://schemas.microsoft.com/office/drawing/2014/main" val="24294838"/>
                    </a:ext>
                  </a:extLst>
                </a:gridCol>
                <a:gridCol w="1768415">
                  <a:extLst>
                    <a:ext uri="{9D8B030D-6E8A-4147-A177-3AD203B41FA5}">
                      <a16:colId xmlns:a16="http://schemas.microsoft.com/office/drawing/2014/main" val="3954181910"/>
                    </a:ext>
                  </a:extLst>
                </a:gridCol>
                <a:gridCol w="3804249">
                  <a:extLst>
                    <a:ext uri="{9D8B030D-6E8A-4147-A177-3AD203B41FA5}">
                      <a16:colId xmlns:a16="http://schemas.microsoft.com/office/drawing/2014/main" val="466154193"/>
                    </a:ext>
                  </a:extLst>
                </a:gridCol>
                <a:gridCol w="1830197">
                  <a:extLst>
                    <a:ext uri="{9D8B030D-6E8A-4147-A177-3AD203B41FA5}">
                      <a16:colId xmlns:a16="http://schemas.microsoft.com/office/drawing/2014/main" val="2145816259"/>
                    </a:ext>
                  </a:extLst>
                </a:gridCol>
              </a:tblGrid>
              <a:tr h="370840">
                <a:tc>
                  <a:txBody>
                    <a:bodyPr/>
                    <a:lstStyle/>
                    <a:p>
                      <a:pPr algn="ctr"/>
                      <a:r>
                        <a:rPr lang="en-US" b="1" dirty="0" smtClean="0"/>
                        <a:t>Revision</a:t>
                      </a:r>
                      <a:endParaRPr lang="en-US" b="1" dirty="0"/>
                    </a:p>
                  </a:txBody>
                  <a:tcPr anchor="ctr"/>
                </a:tc>
                <a:tc>
                  <a:txBody>
                    <a:bodyPr/>
                    <a:lstStyle/>
                    <a:p>
                      <a:pPr algn="ctr"/>
                      <a:r>
                        <a:rPr lang="en-US" b="1" dirty="0" smtClean="0"/>
                        <a:t>Revision Date</a:t>
                      </a:r>
                      <a:endParaRPr lang="en-US" b="1" dirty="0"/>
                    </a:p>
                  </a:txBody>
                  <a:tcPr anchor="ctr"/>
                </a:tc>
                <a:tc>
                  <a:txBody>
                    <a:bodyPr/>
                    <a:lstStyle/>
                    <a:p>
                      <a:pPr algn="ctr"/>
                      <a:r>
                        <a:rPr lang="en-US" b="1" dirty="0" smtClean="0"/>
                        <a:t>Description of Change</a:t>
                      </a:r>
                      <a:endParaRPr lang="en-US" b="1" dirty="0"/>
                    </a:p>
                  </a:txBody>
                  <a:tcPr anchor="ctr"/>
                </a:tc>
                <a:tc>
                  <a:txBody>
                    <a:bodyPr/>
                    <a:lstStyle/>
                    <a:p>
                      <a:pPr algn="ctr"/>
                      <a:r>
                        <a:rPr lang="en-US" b="1" dirty="0" smtClean="0"/>
                        <a:t>Approval History</a:t>
                      </a:r>
                      <a:endParaRPr lang="en-US" b="1" dirty="0"/>
                    </a:p>
                  </a:txBody>
                  <a:tcPr anchor="ctr"/>
                </a:tc>
                <a:extLst>
                  <a:ext uri="{0D108BD9-81ED-4DB2-BD59-A6C34878D82A}">
                    <a16:rowId xmlns:a16="http://schemas.microsoft.com/office/drawing/2014/main" val="47643135"/>
                  </a:ext>
                </a:extLst>
              </a:tr>
              <a:tr h="370840">
                <a:tc>
                  <a:txBody>
                    <a:bodyPr/>
                    <a:lstStyle/>
                    <a:p>
                      <a:pPr algn="ctr"/>
                      <a:r>
                        <a:rPr lang="en-US" dirty="0" smtClean="0"/>
                        <a:t>A</a:t>
                      </a:r>
                      <a:endParaRPr lang="en-US" dirty="0"/>
                    </a:p>
                  </a:txBody>
                  <a:tcPr anchor="ctr"/>
                </a:tc>
                <a:tc>
                  <a:txBody>
                    <a:bodyPr/>
                    <a:lstStyle/>
                    <a:p>
                      <a:pPr algn="ctr"/>
                      <a:r>
                        <a:rPr lang="en-US" dirty="0" smtClean="0"/>
                        <a:t>June</a:t>
                      </a:r>
                      <a:r>
                        <a:rPr lang="en-US" baseline="0" dirty="0" smtClean="0"/>
                        <a:t> 25</a:t>
                      </a:r>
                      <a:r>
                        <a:rPr lang="en-US" baseline="30000" dirty="0" smtClean="0"/>
                        <a:t>th</a:t>
                      </a:r>
                      <a:r>
                        <a:rPr lang="en-US" baseline="0" dirty="0" smtClean="0"/>
                        <a:t> 2020</a:t>
                      </a:r>
                      <a:endParaRPr lang="en-US" dirty="0"/>
                    </a:p>
                  </a:txBody>
                  <a:tcPr anchor="ctr"/>
                </a:tc>
                <a:tc>
                  <a:txBody>
                    <a:bodyPr/>
                    <a:lstStyle/>
                    <a:p>
                      <a:r>
                        <a:rPr lang="en-US" dirty="0" smtClean="0"/>
                        <a:t>Initial Release</a:t>
                      </a:r>
                      <a:endParaRPr lang="en-US" dirty="0"/>
                    </a:p>
                  </a:txBody>
                  <a:tcPr anchor="ctr"/>
                </a:tc>
                <a:tc>
                  <a:txBody>
                    <a:bodyPr/>
                    <a:lstStyle/>
                    <a:p>
                      <a:r>
                        <a:rPr lang="en-US" dirty="0" smtClean="0"/>
                        <a:t>FCS</a:t>
                      </a:r>
                      <a:r>
                        <a:rPr lang="en-US" baseline="0" dirty="0" smtClean="0"/>
                        <a:t> Purchasing Global Director</a:t>
                      </a:r>
                    </a:p>
                    <a:p>
                      <a:r>
                        <a:rPr lang="en-US" baseline="0" dirty="0" smtClean="0"/>
                        <a:t>FCS Supplier Quality Assurance Global Director</a:t>
                      </a:r>
                      <a:endParaRPr lang="en-US" dirty="0"/>
                    </a:p>
                  </a:txBody>
                  <a:tcPr anchor="ctr"/>
                </a:tc>
                <a:extLst>
                  <a:ext uri="{0D108BD9-81ED-4DB2-BD59-A6C34878D82A}">
                    <a16:rowId xmlns:a16="http://schemas.microsoft.com/office/drawing/2014/main" val="3137485203"/>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675216043"/>
                  </a:ext>
                </a:extLst>
              </a:tr>
            </a:tbl>
          </a:graphicData>
        </a:graphic>
      </p:graphicFrame>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1705759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Agenda</a:t>
            </a:r>
            <a:endParaRPr lang="en-US" dirty="0"/>
          </a:p>
        </p:txBody>
      </p:sp>
      <p:sp>
        <p:nvSpPr>
          <p:cNvPr id="3" name="Content Placeholder 2">
            <a:extLst>
              <a:ext uri="{FF2B5EF4-FFF2-40B4-BE49-F238E27FC236}">
                <a16:creationId xmlns:a16="http://schemas.microsoft.com/office/drawing/2014/main" id="{5F0D2919-B42A-C348-BACE-D51F3A46365E}"/>
              </a:ext>
            </a:extLst>
          </p:cNvPr>
          <p:cNvSpPr>
            <a:spLocks noGrp="1"/>
          </p:cNvSpPr>
          <p:nvPr>
            <p:ph idx="1"/>
          </p:nvPr>
        </p:nvSpPr>
        <p:spPr/>
        <p:txBody>
          <a:bodyPr/>
          <a:lstStyle/>
          <a:p>
            <a:r>
              <a:rPr lang="en-US" dirty="0"/>
              <a:t>Introductions – All </a:t>
            </a:r>
            <a:endParaRPr lang="en-US" dirty="0" smtClean="0"/>
          </a:p>
          <a:p>
            <a:endParaRPr lang="en-US" dirty="0"/>
          </a:p>
          <a:p>
            <a:r>
              <a:rPr lang="en-US" dirty="0"/>
              <a:t>Opening Comments</a:t>
            </a:r>
            <a:endParaRPr lang="en-US" dirty="0">
              <a:solidFill>
                <a:schemeClr val="accent2">
                  <a:lumMod val="75000"/>
                </a:schemeClr>
              </a:solidFill>
            </a:endParaRPr>
          </a:p>
          <a:p>
            <a:endParaRPr lang="en-US" dirty="0" smtClean="0"/>
          </a:p>
          <a:p>
            <a:r>
              <a:rPr lang="en-US" dirty="0" smtClean="0"/>
              <a:t>S/R/F </a:t>
            </a:r>
            <a:r>
              <a:rPr lang="en-US" dirty="0"/>
              <a:t>SNCR – Supplier</a:t>
            </a:r>
          </a:p>
          <a:p>
            <a:pPr marL="685800" lvl="2" indent="-279400"/>
            <a:r>
              <a:rPr lang="en-US" sz="1800" dirty="0"/>
              <a:t>Problem Description</a:t>
            </a:r>
          </a:p>
          <a:p>
            <a:pPr marL="685800" lvl="2" indent="-279400"/>
            <a:r>
              <a:rPr lang="en-US" sz="1800" dirty="0"/>
              <a:t>Containment</a:t>
            </a:r>
          </a:p>
          <a:p>
            <a:pPr marL="685800" lvl="2" indent="-279400"/>
            <a:r>
              <a:rPr lang="en-US" sz="1800" dirty="0"/>
              <a:t>Analysis</a:t>
            </a:r>
          </a:p>
          <a:p>
            <a:pPr marL="685800" lvl="2" indent="-279400"/>
            <a:r>
              <a:rPr lang="en-US" sz="1800" dirty="0"/>
              <a:t>Improvements/Countermeasures</a:t>
            </a:r>
          </a:p>
          <a:p>
            <a:pPr marL="685800" lvl="2" indent="-279400"/>
            <a:r>
              <a:rPr lang="en-US" sz="1800" dirty="0"/>
              <a:t>Controls/Prevention</a:t>
            </a:r>
          </a:p>
          <a:p>
            <a:pPr marL="292100" lvl="1" indent="-292100"/>
            <a:endParaRPr lang="en-US" sz="1800" dirty="0" smtClean="0">
              <a:solidFill>
                <a:schemeClr val="tx2"/>
              </a:solidFill>
            </a:endParaRPr>
          </a:p>
          <a:p>
            <a:pPr marL="292100" lvl="1" indent="-292100"/>
            <a:r>
              <a:rPr lang="en-US" sz="1800" dirty="0" smtClean="0">
                <a:solidFill>
                  <a:schemeClr val="tx2"/>
                </a:solidFill>
              </a:rPr>
              <a:t>Next Steps - </a:t>
            </a:r>
            <a:r>
              <a:rPr lang="en-US" sz="1800" dirty="0">
                <a:solidFill>
                  <a:schemeClr val="tx2"/>
                </a:solidFill>
              </a:rPr>
              <a:t>All</a:t>
            </a:r>
          </a:p>
          <a:p>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2</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060D2D31-3F69-4469-8B78-66C9E6EF9731}" type="datetime3">
              <a:rPr lang="en-US" smtClean="0"/>
              <a:t>10 July 2020</a:t>
            </a:fld>
            <a:endParaRPr lang="en-US" dirty="0"/>
          </a:p>
        </p:txBody>
      </p:sp>
      <p:pic>
        <p:nvPicPr>
          <p:cNvPr id="6" name="Picture 5"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7" name="Footer Placeholder 6"/>
          <p:cNvSpPr>
            <a:spLocks noGrp="1"/>
          </p:cNvSpPr>
          <p:nvPr>
            <p:ph type="ftr" sz="quarter" idx="11"/>
          </p:nvPr>
        </p:nvSpPr>
        <p:spPr/>
        <p:txBody>
          <a:bodyPr/>
          <a:lstStyle/>
          <a:p>
            <a:r>
              <a:rPr lang="en-US" dirty="0" smtClean="0"/>
              <a:t>FF-30-GL-0001  Revision A  30.Jun.2020</a:t>
            </a:r>
            <a:endParaRPr lang="en-US" dirty="0"/>
          </a:p>
        </p:txBody>
      </p:sp>
    </p:spTree>
    <p:extLst>
      <p:ext uri="{BB962C8B-B14F-4D97-AF65-F5344CB8AC3E}">
        <p14:creationId xmlns:p14="http://schemas.microsoft.com/office/powerpoint/2010/main" val="1367949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S/R/F Escape – Supplier Attendees</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3</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68A15F8C-A5E4-40C1-9AEE-D3567C5DB326}" type="datetime3">
              <a:rPr lang="en-US" smtClean="0"/>
              <a:t>10 July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64905218"/>
              </p:ext>
            </p:extLst>
          </p:nvPr>
        </p:nvGraphicFramePr>
        <p:xfrm>
          <a:off x="337930" y="1147324"/>
          <a:ext cx="8410655" cy="1524000"/>
        </p:xfrm>
        <a:graphic>
          <a:graphicData uri="http://schemas.openxmlformats.org/drawingml/2006/table">
            <a:tbl>
              <a:tblPr firstRow="1" bandRow="1">
                <a:tableStyleId>{5C22544A-7EE6-4342-B048-85BDC9FD1C3A}</a:tableStyleId>
              </a:tblPr>
              <a:tblGrid>
                <a:gridCol w="1812560">
                  <a:extLst>
                    <a:ext uri="{9D8B030D-6E8A-4147-A177-3AD203B41FA5}">
                      <a16:colId xmlns:a16="http://schemas.microsoft.com/office/drawing/2014/main" val="20000"/>
                    </a:ext>
                  </a:extLst>
                </a:gridCol>
                <a:gridCol w="1812558">
                  <a:extLst>
                    <a:ext uri="{9D8B030D-6E8A-4147-A177-3AD203B41FA5}">
                      <a16:colId xmlns:a16="http://schemas.microsoft.com/office/drawing/2014/main" val="20001"/>
                    </a:ext>
                  </a:extLst>
                </a:gridCol>
                <a:gridCol w="1484844">
                  <a:extLst>
                    <a:ext uri="{9D8B030D-6E8A-4147-A177-3AD203B41FA5}">
                      <a16:colId xmlns:a16="http://schemas.microsoft.com/office/drawing/2014/main" val="20002"/>
                    </a:ext>
                  </a:extLst>
                </a:gridCol>
                <a:gridCol w="3300693">
                  <a:extLst>
                    <a:ext uri="{9D8B030D-6E8A-4147-A177-3AD203B41FA5}">
                      <a16:colId xmlns:a16="http://schemas.microsoft.com/office/drawing/2014/main" val="20003"/>
                    </a:ext>
                  </a:extLst>
                </a:gridCol>
              </a:tblGrid>
              <a:tr h="304800">
                <a:tc>
                  <a:txBody>
                    <a:bodyPr/>
                    <a:lstStyle/>
                    <a:p>
                      <a:r>
                        <a:rPr lang="en-US" sz="1400" b="1" dirty="0" smtClean="0"/>
                        <a:t>Attendee Names</a:t>
                      </a:r>
                      <a:endParaRPr lang="en-US" sz="1400" b="1" dirty="0"/>
                    </a:p>
                  </a:txBody>
                  <a:tcPr/>
                </a:tc>
                <a:tc>
                  <a:txBody>
                    <a:bodyPr/>
                    <a:lstStyle/>
                    <a:p>
                      <a:r>
                        <a:rPr lang="en-US" sz="1400" b="1" dirty="0" smtClean="0"/>
                        <a:t>Title</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 Address</a:t>
                      </a:r>
                      <a:endParaRPr lang="en-US" sz="1400" b="1" dirty="0"/>
                    </a:p>
                  </a:txBody>
                  <a:tcPr/>
                </a:tc>
                <a:extLst>
                  <a:ext uri="{0D108BD9-81ED-4DB2-BD59-A6C34878D82A}">
                    <a16:rowId xmlns:a16="http://schemas.microsoft.com/office/drawing/2014/main" val="10000"/>
                  </a:ext>
                </a:extLst>
              </a:tr>
              <a:tr h="304800">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30480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30480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30480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graphicFrame>
        <p:nvGraphicFramePr>
          <p:cNvPr id="7" name="Table 3"/>
          <p:cNvGraphicFramePr>
            <a:graphicFrameLocks noGrp="1"/>
          </p:cNvGraphicFramePr>
          <p:nvPr>
            <p:extLst>
              <p:ext uri="{D42A27DB-BD31-4B8C-83A1-F6EECF244321}">
                <p14:modId xmlns:p14="http://schemas.microsoft.com/office/powerpoint/2010/main" val="1490456681"/>
              </p:ext>
            </p:extLst>
          </p:nvPr>
        </p:nvGraphicFramePr>
        <p:xfrm>
          <a:off x="337930" y="2823724"/>
          <a:ext cx="8410654" cy="3124200"/>
        </p:xfrm>
        <a:graphic>
          <a:graphicData uri="http://schemas.openxmlformats.org/drawingml/2006/table">
            <a:tbl>
              <a:tblPr firstRow="1" bandRow="1">
                <a:tableStyleId>{5C22544A-7EE6-4342-B048-85BDC9FD1C3A}</a:tableStyleId>
              </a:tblPr>
              <a:tblGrid>
                <a:gridCol w="4205327">
                  <a:extLst>
                    <a:ext uri="{9D8B030D-6E8A-4147-A177-3AD203B41FA5}">
                      <a16:colId xmlns:a16="http://schemas.microsoft.com/office/drawing/2014/main" val="20000"/>
                    </a:ext>
                  </a:extLst>
                </a:gridCol>
                <a:gridCol w="4205327">
                  <a:extLst>
                    <a:ext uri="{9D8B030D-6E8A-4147-A177-3AD203B41FA5}">
                      <a16:colId xmlns:a16="http://schemas.microsoft.com/office/drawing/2014/main" val="20001"/>
                    </a:ext>
                  </a:extLst>
                </a:gridCol>
              </a:tblGrid>
              <a:tr h="674177">
                <a:tc>
                  <a:txBody>
                    <a:bodyPr/>
                    <a:lstStyle/>
                    <a:p>
                      <a:r>
                        <a:rPr lang="en-US" sz="1400" b="1" dirty="0" smtClean="0"/>
                        <a:t>Process overview </a:t>
                      </a:r>
                    </a:p>
                    <a:p>
                      <a:r>
                        <a:rPr lang="en-US" sz="1400" b="1" dirty="0" smtClean="0"/>
                        <a:t>Layout Supplier Process</a:t>
                      </a:r>
                      <a:endParaRPr lang="en-US" sz="1400" b="1" dirty="0"/>
                    </a:p>
                  </a:txBody>
                  <a:tcPr/>
                </a:tc>
                <a:tc>
                  <a:txBody>
                    <a:bodyPr/>
                    <a:lstStyle/>
                    <a:p>
                      <a:r>
                        <a:rPr lang="en-US" sz="1400" dirty="0" smtClean="0"/>
                        <a:t>Production overview</a:t>
                      </a:r>
                    </a:p>
                    <a:p>
                      <a:r>
                        <a:rPr lang="en-US" sz="1400" dirty="0" smtClean="0"/>
                        <a:t>Process Control Plan ( effected Part )</a:t>
                      </a:r>
                    </a:p>
                  </a:txBody>
                  <a:tcPr/>
                </a:tc>
                <a:extLst>
                  <a:ext uri="{0D108BD9-81ED-4DB2-BD59-A6C34878D82A}">
                    <a16:rowId xmlns:a16="http://schemas.microsoft.com/office/drawing/2014/main" val="10000"/>
                  </a:ext>
                </a:extLst>
              </a:tr>
              <a:tr h="2450023">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1"/>
                  </a:ext>
                </a:extLst>
              </a:tr>
            </a:tbl>
          </a:graphicData>
        </a:graphic>
      </p:graphicFrame>
      <p:pic>
        <p:nvPicPr>
          <p:cNvPr id="8" name="Picture 7"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3539451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Historical History to TI Fluid Systems</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4</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BD716000-78D0-4B12-8D15-25B7B885EAA5}" type="datetime3">
              <a:rPr lang="en-US" smtClean="0"/>
              <a:t>10 July 2020</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67578094"/>
              </p:ext>
            </p:extLst>
          </p:nvPr>
        </p:nvGraphicFramePr>
        <p:xfrm>
          <a:off x="337932" y="1150190"/>
          <a:ext cx="8410651" cy="3996668"/>
        </p:xfrm>
        <a:graphic>
          <a:graphicData uri="http://schemas.openxmlformats.org/drawingml/2006/table">
            <a:tbl>
              <a:tblPr firstRow="1" bandRow="1">
                <a:tableStyleId>{5C22544A-7EE6-4342-B048-85BDC9FD1C3A}</a:tableStyleId>
              </a:tblPr>
              <a:tblGrid>
                <a:gridCol w="2838595">
                  <a:extLst>
                    <a:ext uri="{9D8B030D-6E8A-4147-A177-3AD203B41FA5}">
                      <a16:colId xmlns:a16="http://schemas.microsoft.com/office/drawing/2014/main" val="20000"/>
                    </a:ext>
                  </a:extLst>
                </a:gridCol>
                <a:gridCol w="1366731">
                  <a:extLst>
                    <a:ext uri="{9D8B030D-6E8A-4147-A177-3AD203B41FA5}">
                      <a16:colId xmlns:a16="http://schemas.microsoft.com/office/drawing/2014/main" val="20001"/>
                    </a:ext>
                  </a:extLst>
                </a:gridCol>
                <a:gridCol w="1471865">
                  <a:extLst>
                    <a:ext uri="{9D8B030D-6E8A-4147-A177-3AD203B41FA5}">
                      <a16:colId xmlns:a16="http://schemas.microsoft.com/office/drawing/2014/main" val="20002"/>
                    </a:ext>
                  </a:extLst>
                </a:gridCol>
                <a:gridCol w="1366731">
                  <a:extLst>
                    <a:ext uri="{9D8B030D-6E8A-4147-A177-3AD203B41FA5}">
                      <a16:colId xmlns:a16="http://schemas.microsoft.com/office/drawing/2014/main" val="20003"/>
                    </a:ext>
                  </a:extLst>
                </a:gridCol>
                <a:gridCol w="1366729">
                  <a:extLst>
                    <a:ext uri="{9D8B030D-6E8A-4147-A177-3AD203B41FA5}">
                      <a16:colId xmlns:a16="http://schemas.microsoft.com/office/drawing/2014/main" val="20004"/>
                    </a:ext>
                  </a:extLst>
                </a:gridCol>
              </a:tblGrid>
              <a:tr h="619857">
                <a:tc>
                  <a:txBody>
                    <a:bodyPr/>
                    <a:lstStyle/>
                    <a:p>
                      <a:pPr algn="ctr"/>
                      <a:r>
                        <a:rPr lang="en-US" dirty="0" smtClean="0"/>
                        <a:t>Supplier Scorecard</a:t>
                      </a:r>
                      <a:endParaRPr lang="en-US" dirty="0"/>
                    </a:p>
                  </a:txBody>
                  <a:tcPr/>
                </a:tc>
                <a:tc>
                  <a:txBody>
                    <a:bodyPr/>
                    <a:lstStyle/>
                    <a:p>
                      <a:pPr algn="ctr"/>
                      <a:r>
                        <a:rPr lang="en-US" dirty="0" smtClean="0"/>
                        <a:t>201?</a:t>
                      </a:r>
                      <a:endParaRPr lang="en-US" dirty="0"/>
                    </a:p>
                  </a:txBody>
                  <a:tcPr/>
                </a:tc>
                <a:tc>
                  <a:txBody>
                    <a:bodyPr/>
                    <a:lstStyle/>
                    <a:p>
                      <a:pPr algn="ctr"/>
                      <a:r>
                        <a:rPr lang="en-US" dirty="0" smtClean="0"/>
                        <a:t>201?</a:t>
                      </a:r>
                      <a:endParaRPr lang="en-US" dirty="0"/>
                    </a:p>
                  </a:txBody>
                  <a:tcPr/>
                </a:tc>
                <a:tc>
                  <a:txBody>
                    <a:bodyPr/>
                    <a:lstStyle/>
                    <a:p>
                      <a:pPr algn="ctr"/>
                      <a:r>
                        <a:rPr lang="en-US" dirty="0" smtClean="0"/>
                        <a:t>201?</a:t>
                      </a:r>
                      <a:endParaRPr lang="en-US" dirty="0"/>
                    </a:p>
                  </a:txBody>
                  <a:tcPr/>
                </a:tc>
                <a:tc>
                  <a:txBody>
                    <a:bodyPr/>
                    <a:lstStyle/>
                    <a:p>
                      <a:pPr algn="ctr"/>
                      <a:r>
                        <a:rPr lang="en-US" dirty="0" smtClean="0"/>
                        <a:t>201?</a:t>
                      </a:r>
                      <a:endParaRPr lang="en-US" dirty="0"/>
                    </a:p>
                  </a:txBody>
                  <a:tcPr/>
                </a:tc>
                <a:extLst>
                  <a:ext uri="{0D108BD9-81ED-4DB2-BD59-A6C34878D82A}">
                    <a16:rowId xmlns:a16="http://schemas.microsoft.com/office/drawing/2014/main" val="10000"/>
                  </a:ext>
                </a:extLst>
              </a:tr>
              <a:tr h="599343">
                <a:tc>
                  <a:txBody>
                    <a:bodyPr/>
                    <a:lstStyle/>
                    <a:p>
                      <a:r>
                        <a:rPr lang="en-US" sz="1200" dirty="0" smtClean="0"/>
                        <a:t> (PPM)</a:t>
                      </a:r>
                    </a:p>
                    <a:p>
                      <a:r>
                        <a:rPr lang="en-US" sz="1200" dirty="0" smtClean="0"/>
                        <a:t>Supplier</a:t>
                      </a:r>
                      <a:r>
                        <a:rPr lang="en-US" sz="1200" baseline="0" dirty="0" smtClean="0"/>
                        <a:t> Scorecard</a:t>
                      </a:r>
                      <a:endParaRPr lang="en-US" sz="12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0001"/>
                  </a:ext>
                </a:extLst>
              </a:tr>
              <a:tr h="688551">
                <a:tc>
                  <a:txBody>
                    <a:bodyPr/>
                    <a:lstStyle/>
                    <a:p>
                      <a:r>
                        <a:rPr lang="en-US" sz="1200" dirty="0" smtClean="0"/>
                        <a:t> (SNCRs)</a:t>
                      </a:r>
                    </a:p>
                    <a:p>
                      <a:r>
                        <a:rPr lang="en-US" sz="1200" dirty="0" smtClean="0"/>
                        <a:t>Supplier Scorecard</a:t>
                      </a:r>
                      <a:endParaRPr lang="en-US" sz="12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0002"/>
                  </a:ext>
                </a:extLst>
              </a:tr>
              <a:tr h="701559">
                <a:tc>
                  <a:txBody>
                    <a:bodyPr/>
                    <a:lstStyle/>
                    <a:p>
                      <a:r>
                        <a:rPr lang="en-US" sz="1200" dirty="0" smtClean="0"/>
                        <a:t>QTY Shipped (pcs)</a:t>
                      </a:r>
                    </a:p>
                    <a:p>
                      <a:r>
                        <a:rPr lang="en-US" sz="1200" dirty="0" smtClean="0"/>
                        <a:t>Supplier Scorecard</a:t>
                      </a:r>
                      <a:endParaRPr lang="en-US" sz="12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0003"/>
                  </a:ext>
                </a:extLst>
              </a:tr>
              <a:tr h="503179">
                <a:tc>
                  <a:txBody>
                    <a:bodyPr/>
                    <a:lstStyle/>
                    <a:p>
                      <a:r>
                        <a:rPr lang="en-US" sz="1200" dirty="0" smtClean="0"/>
                        <a:t>Initial response Rate [ IR % ]</a:t>
                      </a:r>
                      <a:endParaRPr lang="en-US" sz="12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0004"/>
                  </a:ext>
                </a:extLst>
              </a:tr>
              <a:tr h="884179">
                <a:tc>
                  <a:txBody>
                    <a:bodyPr/>
                    <a:lstStyle/>
                    <a:p>
                      <a:r>
                        <a:rPr lang="en-US" sz="1200" dirty="0" smtClean="0"/>
                        <a:t>Corrective Action Response Rate</a:t>
                      </a:r>
                    </a:p>
                    <a:p>
                      <a:r>
                        <a:rPr lang="en-US" sz="1200" baseline="0" dirty="0" smtClean="0"/>
                        <a:t> [ CAR % ]</a:t>
                      </a:r>
                      <a:endParaRPr lang="en-US" sz="12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0005"/>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824863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S/R/F Escape</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5</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E1B99E20-B352-4C9C-867A-36BCF89B7D1C}" type="datetime3">
              <a:rPr lang="en-US" smtClean="0"/>
              <a:t>10 July 2020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077737636"/>
              </p:ext>
            </p:extLst>
          </p:nvPr>
        </p:nvGraphicFramePr>
        <p:xfrm>
          <a:off x="337929" y="1151634"/>
          <a:ext cx="8410655" cy="4575174"/>
        </p:xfrm>
        <a:graphic>
          <a:graphicData uri="http://schemas.openxmlformats.org/drawingml/2006/table">
            <a:tbl>
              <a:tblPr firstCol="1" bandRow="1">
                <a:tableStyleId>{5C22544A-7EE6-4342-B048-85BDC9FD1C3A}</a:tableStyleId>
              </a:tblPr>
              <a:tblGrid>
                <a:gridCol w="2189611">
                  <a:extLst>
                    <a:ext uri="{9D8B030D-6E8A-4147-A177-3AD203B41FA5}">
                      <a16:colId xmlns:a16="http://schemas.microsoft.com/office/drawing/2014/main" val="20000"/>
                    </a:ext>
                  </a:extLst>
                </a:gridCol>
                <a:gridCol w="6221044">
                  <a:extLst>
                    <a:ext uri="{9D8B030D-6E8A-4147-A177-3AD203B41FA5}">
                      <a16:colId xmlns:a16="http://schemas.microsoft.com/office/drawing/2014/main" val="20001"/>
                    </a:ext>
                  </a:extLst>
                </a:gridCol>
              </a:tblGrid>
              <a:tr h="534648">
                <a:tc>
                  <a:txBody>
                    <a:bodyPr/>
                    <a:lstStyle/>
                    <a:p>
                      <a:r>
                        <a:rPr lang="en-US" sz="1000" b="1" dirty="0" smtClean="0"/>
                        <a:t>SNCR</a:t>
                      </a:r>
                      <a:r>
                        <a:rPr lang="en-US" sz="1000" b="1" baseline="0" dirty="0" smtClean="0"/>
                        <a:t> #: </a:t>
                      </a:r>
                      <a:endParaRPr lang="en-US" sz="1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ndParaRPr>
                    </a:p>
                  </a:txBody>
                  <a:tcPr/>
                </a:tc>
                <a:extLst>
                  <a:ext uri="{0D108BD9-81ED-4DB2-BD59-A6C34878D82A}">
                    <a16:rowId xmlns:a16="http://schemas.microsoft.com/office/drawing/2014/main" val="10000"/>
                  </a:ext>
                </a:extLst>
              </a:tr>
              <a:tr h="4502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Issuing</a:t>
                      </a:r>
                      <a:r>
                        <a:rPr lang="en-US" sz="1000" b="1" baseline="0" dirty="0" smtClean="0"/>
                        <a:t> TIFS Facility :  </a:t>
                      </a:r>
                      <a:endParaRPr lang="en-US" sz="1000" b="1" dirty="0" smtClean="0"/>
                    </a:p>
                    <a:p>
                      <a:endParaRPr lang="en-US" sz="1000" dirty="0"/>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1"/>
                  </a:ext>
                </a:extLst>
              </a:tr>
              <a:tr h="450230">
                <a:tc>
                  <a:txBody>
                    <a:bodyPr/>
                    <a:lstStyle/>
                    <a:p>
                      <a:r>
                        <a:rPr lang="en-US" sz="1000" dirty="0" smtClean="0"/>
                        <a:t>Further</a:t>
                      </a:r>
                      <a:r>
                        <a:rPr lang="en-US" sz="1000" baseline="0" dirty="0" smtClean="0"/>
                        <a:t> TIFS Facilities effected / shipped</a:t>
                      </a:r>
                      <a:endParaRPr lang="en-US" sz="1000" dirty="0"/>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45023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P/N:  </a:t>
                      </a:r>
                    </a:p>
                    <a:p>
                      <a:endParaRPr lang="en-US" sz="1000" dirty="0"/>
                    </a:p>
                  </a:txBody>
                  <a:tcPr/>
                </a:tc>
                <a:tc>
                  <a:txBody>
                    <a:bodyPr/>
                    <a:lstStyle/>
                    <a:p>
                      <a:endParaRPr lang="en-US" sz="140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6464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Problem</a:t>
                      </a:r>
                      <a:r>
                        <a:rPr lang="en-US" sz="1000" b="1" baseline="0" dirty="0" smtClean="0"/>
                        <a:t> Description:   </a:t>
                      </a:r>
                      <a:endParaRPr lang="en-US" sz="1000" b="1" dirty="0" smtClean="0"/>
                    </a:p>
                    <a:p>
                      <a:endParaRPr lang="en-US" sz="1000" dirty="0"/>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450230">
                <a:tc>
                  <a:txBody>
                    <a:bodyPr/>
                    <a:lstStyle/>
                    <a:p>
                      <a:r>
                        <a:rPr lang="en-US" sz="1000" dirty="0" smtClean="0"/>
                        <a:t>Number of NOK parts</a:t>
                      </a:r>
                      <a:r>
                        <a:rPr lang="en-US" sz="1000" baseline="0" dirty="0" smtClean="0"/>
                        <a:t> (include read across)</a:t>
                      </a:r>
                      <a:endParaRPr lang="en-US" sz="1000" dirty="0"/>
                    </a:p>
                  </a:txBody>
                  <a:tcPr/>
                </a:tc>
                <a:tc>
                  <a:txBody>
                    <a:bodyPr/>
                    <a:lstStyle/>
                    <a:p>
                      <a:endParaRPr lang="en-US" sz="1400" dirty="0" smtClean="0">
                        <a:solidFill>
                          <a:schemeClr val="tx1"/>
                        </a:solidFill>
                      </a:endParaRPr>
                    </a:p>
                  </a:txBody>
                  <a:tcPr/>
                </a:tc>
                <a:extLst>
                  <a:ext uri="{0D108BD9-81ED-4DB2-BD59-A6C34878D82A}">
                    <a16:rowId xmlns:a16="http://schemas.microsoft.com/office/drawing/2014/main" val="10005"/>
                  </a:ext>
                </a:extLst>
              </a:tr>
              <a:tr h="623396">
                <a:tc>
                  <a:txBody>
                    <a:bodyPr/>
                    <a:lstStyle/>
                    <a:p>
                      <a:r>
                        <a:rPr lang="en-US" sz="1000" dirty="0" smtClean="0"/>
                        <a:t>Clean Point ( set point TI</a:t>
                      </a:r>
                      <a:r>
                        <a:rPr lang="en-US" sz="1000" baseline="0" dirty="0" smtClean="0"/>
                        <a:t>FS is receiving qualified components )</a:t>
                      </a:r>
                      <a:endParaRPr lang="en-US" sz="1000" dirty="0"/>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969726">
                <a:tc>
                  <a:txBody>
                    <a:bodyPr/>
                    <a:lstStyle/>
                    <a:p>
                      <a:r>
                        <a:rPr lang="en-US" sz="1000" dirty="0" smtClean="0"/>
                        <a:t>Containment implemented</a:t>
                      </a:r>
                      <a:r>
                        <a:rPr lang="en-US" sz="1000" baseline="0" dirty="0" smtClean="0"/>
                        <a:t> 100 % Product Qualification till Corrective actions are confirmed / accepted by TIFS + 3 further Shipments</a:t>
                      </a:r>
                      <a:endParaRPr lang="en-US" sz="1000" dirty="0"/>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2364016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NC Description</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6</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2783949E-55C7-499F-B286-6ECE6CD3A71C}" type="datetime3">
              <a:rPr lang="en-US" smtClean="0"/>
              <a:t>10 July 2020</a:t>
            </a:fld>
            <a:endParaRPr lang="en-US" dirty="0"/>
          </a:p>
        </p:txBody>
      </p:sp>
      <p:pic>
        <p:nvPicPr>
          <p:cNvPr id="6" name="Picture 1"/>
          <p:cNvPicPr>
            <a:picLocks noGrp="1" noChangeAspect="1" noChangeArrowheads="1"/>
          </p:cNvPicPr>
          <p:nvPr>
            <p:ph idx="1"/>
          </p:nvPr>
        </p:nvPicPr>
        <p:blipFill>
          <a:blip r:embed="rId2" cstate="print"/>
          <a:srcRect/>
          <a:stretch>
            <a:fillRect/>
          </a:stretch>
        </p:blipFill>
        <p:spPr bwMode="auto">
          <a:xfrm>
            <a:off x="337929" y="2823723"/>
            <a:ext cx="8410655" cy="3048000"/>
          </a:xfrm>
          <a:prstGeom prst="rect">
            <a:avLst/>
          </a:prstGeom>
          <a:noFill/>
          <a:ln w="9525">
            <a:noFill/>
            <a:miter lim="800000"/>
            <a:headEnd/>
            <a:tailEnd/>
          </a:ln>
        </p:spPr>
      </p:pic>
      <p:graphicFrame>
        <p:nvGraphicFramePr>
          <p:cNvPr id="7" name="Table 3"/>
          <p:cNvGraphicFramePr>
            <a:graphicFrameLocks noGrp="1"/>
          </p:cNvGraphicFramePr>
          <p:nvPr>
            <p:extLst>
              <p:ext uri="{D42A27DB-BD31-4B8C-83A1-F6EECF244321}">
                <p14:modId xmlns:p14="http://schemas.microsoft.com/office/powerpoint/2010/main" val="3613613772"/>
              </p:ext>
            </p:extLst>
          </p:nvPr>
        </p:nvGraphicFramePr>
        <p:xfrm>
          <a:off x="337930" y="1147323"/>
          <a:ext cx="8410655" cy="1371600"/>
        </p:xfrm>
        <a:graphic>
          <a:graphicData uri="http://schemas.openxmlformats.org/drawingml/2006/table">
            <a:tbl>
              <a:tblPr firstRow="1" bandRow="1">
                <a:tableStyleId>{5C22544A-7EE6-4342-B048-85BDC9FD1C3A}</a:tableStyleId>
              </a:tblPr>
              <a:tblGrid>
                <a:gridCol w="2721097">
                  <a:extLst>
                    <a:ext uri="{9D8B030D-6E8A-4147-A177-3AD203B41FA5}">
                      <a16:colId xmlns:a16="http://schemas.microsoft.com/office/drawing/2014/main" val="20000"/>
                    </a:ext>
                  </a:extLst>
                </a:gridCol>
                <a:gridCol w="2308806">
                  <a:extLst>
                    <a:ext uri="{9D8B030D-6E8A-4147-A177-3AD203B41FA5}">
                      <a16:colId xmlns:a16="http://schemas.microsoft.com/office/drawing/2014/main" val="20001"/>
                    </a:ext>
                  </a:extLst>
                </a:gridCol>
                <a:gridCol w="3380752">
                  <a:extLst>
                    <a:ext uri="{9D8B030D-6E8A-4147-A177-3AD203B41FA5}">
                      <a16:colId xmlns:a16="http://schemas.microsoft.com/office/drawing/2014/main" val="20002"/>
                    </a:ext>
                  </a:extLst>
                </a:gridCol>
              </a:tblGrid>
              <a:tr h="342900">
                <a:tc>
                  <a:txBody>
                    <a:bodyPr/>
                    <a:lstStyle/>
                    <a:p>
                      <a:r>
                        <a:rPr lang="en-US" sz="1400" b="1" dirty="0" smtClean="0"/>
                        <a:t>NCR ID</a:t>
                      </a:r>
                      <a:endParaRPr lang="en-US" sz="1400" b="1" dirty="0"/>
                    </a:p>
                  </a:txBody>
                  <a:tcPr/>
                </a:tc>
                <a:tc>
                  <a:txBody>
                    <a:bodyPr/>
                    <a:lstStyle/>
                    <a:p>
                      <a:r>
                        <a:rPr lang="en-US" sz="1400" b="1" dirty="0" smtClean="0"/>
                        <a:t>Issued</a:t>
                      </a:r>
                      <a:r>
                        <a:rPr lang="en-US" sz="1400" b="1" baseline="0" dirty="0" smtClean="0"/>
                        <a:t> Date</a:t>
                      </a:r>
                      <a:endParaRPr lang="en-US" sz="1400" b="1" dirty="0"/>
                    </a:p>
                  </a:txBody>
                  <a:tcPr/>
                </a:tc>
                <a:tc>
                  <a:txBody>
                    <a:bodyPr/>
                    <a:lstStyle/>
                    <a:p>
                      <a:endParaRPr lang="en-US" sz="1400" b="1" dirty="0"/>
                    </a:p>
                  </a:txBody>
                  <a:tcPr/>
                </a:tc>
                <a:extLst>
                  <a:ext uri="{0D108BD9-81ED-4DB2-BD59-A6C34878D82A}">
                    <a16:rowId xmlns:a16="http://schemas.microsoft.com/office/drawing/2014/main" val="10000"/>
                  </a:ext>
                </a:extLst>
              </a:tr>
              <a:tr h="342900">
                <a:tc>
                  <a:txBody>
                    <a:bodyPr/>
                    <a:lstStyle/>
                    <a:p>
                      <a:endParaRPr lang="en-US" sz="1400" b="1"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342900">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342900">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bl>
          </a:graphicData>
        </a:graphic>
      </p:graphicFrame>
      <p:pic>
        <p:nvPicPr>
          <p:cNvPr id="8" name="Picture 7" descr="http://tiweb.intranet.tiauto.com/erc/brandcenter/Shared%20Documents/Safety_Regulatory_Icon-Update.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2007097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Containment</a:t>
            </a:r>
            <a:endParaRPr lang="en-US"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7</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C2116D9E-F9B9-4CDD-AC2E-99C8357B6FB9}"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4122056235"/>
              </p:ext>
            </p:extLst>
          </p:nvPr>
        </p:nvGraphicFramePr>
        <p:xfrm>
          <a:off x="337931" y="1150196"/>
          <a:ext cx="8410654" cy="4267198"/>
        </p:xfrm>
        <a:graphic>
          <a:graphicData uri="http://schemas.openxmlformats.org/drawingml/2006/table">
            <a:tbl>
              <a:tblPr firstRow="1" bandRow="1">
                <a:tableStyleId>{5C22544A-7EE6-4342-B048-85BDC9FD1C3A}</a:tableStyleId>
              </a:tblPr>
              <a:tblGrid>
                <a:gridCol w="2378386">
                  <a:extLst>
                    <a:ext uri="{9D8B030D-6E8A-4147-A177-3AD203B41FA5}">
                      <a16:colId xmlns:a16="http://schemas.microsoft.com/office/drawing/2014/main" val="20000"/>
                    </a:ext>
                  </a:extLst>
                </a:gridCol>
                <a:gridCol w="1304275">
                  <a:extLst>
                    <a:ext uri="{9D8B030D-6E8A-4147-A177-3AD203B41FA5}">
                      <a16:colId xmlns:a16="http://schemas.microsoft.com/office/drawing/2014/main" val="20001"/>
                    </a:ext>
                  </a:extLst>
                </a:gridCol>
                <a:gridCol w="1150830">
                  <a:extLst>
                    <a:ext uri="{9D8B030D-6E8A-4147-A177-3AD203B41FA5}">
                      <a16:colId xmlns:a16="http://schemas.microsoft.com/office/drawing/2014/main" val="20002"/>
                    </a:ext>
                  </a:extLst>
                </a:gridCol>
                <a:gridCol w="1206729">
                  <a:extLst>
                    <a:ext uri="{9D8B030D-6E8A-4147-A177-3AD203B41FA5}">
                      <a16:colId xmlns:a16="http://schemas.microsoft.com/office/drawing/2014/main" val="20003"/>
                    </a:ext>
                  </a:extLst>
                </a:gridCol>
                <a:gridCol w="2370434">
                  <a:extLst>
                    <a:ext uri="{9D8B030D-6E8A-4147-A177-3AD203B41FA5}">
                      <a16:colId xmlns:a16="http://schemas.microsoft.com/office/drawing/2014/main" val="20004"/>
                    </a:ext>
                  </a:extLst>
                </a:gridCol>
              </a:tblGrid>
              <a:tr h="1409350">
                <a:tc>
                  <a:txBody>
                    <a:bodyPr/>
                    <a:lstStyle/>
                    <a:p>
                      <a:r>
                        <a:rPr lang="en-US" sz="1200" b="1" dirty="0" smtClean="0"/>
                        <a:t>Containment Action</a:t>
                      </a:r>
                      <a:endParaRPr lang="en-US" sz="1200" b="1" dirty="0"/>
                    </a:p>
                  </a:txBody>
                  <a:tcPr/>
                </a:tc>
                <a:tc>
                  <a:txBody>
                    <a:bodyPr/>
                    <a:lstStyle/>
                    <a:p>
                      <a:r>
                        <a:rPr lang="en-US" sz="1200" b="1" dirty="0" smtClean="0"/>
                        <a:t>Containment Location</a:t>
                      </a:r>
                    </a:p>
                    <a:p>
                      <a:r>
                        <a:rPr lang="en-US" sz="1200" b="1" dirty="0" smtClean="0"/>
                        <a:t>TIER</a:t>
                      </a:r>
                      <a:r>
                        <a:rPr lang="en-US" sz="1200" b="1" baseline="0" dirty="0" smtClean="0"/>
                        <a:t> N / OEM </a:t>
                      </a:r>
                      <a:endParaRPr lang="en-US" sz="1200" b="1" dirty="0"/>
                    </a:p>
                  </a:txBody>
                  <a:tcPr/>
                </a:tc>
                <a:tc>
                  <a:txBody>
                    <a:bodyPr/>
                    <a:lstStyle/>
                    <a:p>
                      <a:r>
                        <a:rPr lang="en-US" sz="1200" b="1" dirty="0" smtClean="0"/>
                        <a:t>Contained</a:t>
                      </a:r>
                      <a:r>
                        <a:rPr lang="en-US" sz="1200" b="1" baseline="0" dirty="0" smtClean="0"/>
                        <a:t> Parts</a:t>
                      </a:r>
                    </a:p>
                    <a:p>
                      <a:r>
                        <a:rPr lang="en-US" sz="1200" b="1" baseline="0" dirty="0" smtClean="0"/>
                        <a:t>OK / NG / Summary</a:t>
                      </a:r>
                      <a:endParaRPr lang="en-US"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Dates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Action date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Closure</a:t>
                      </a:r>
                      <a:r>
                        <a:rPr lang="en-US" sz="1200" b="1" baseline="0" dirty="0" smtClean="0"/>
                        <a:t> Date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Clean Point</a:t>
                      </a:r>
                      <a:endParaRPr lang="en-US" sz="1200" b="1" dirty="0" smtClean="0"/>
                    </a:p>
                    <a:p>
                      <a:endParaRPr lang="en-US" sz="1200" b="1" dirty="0"/>
                    </a:p>
                  </a:txBody>
                  <a:tcPr/>
                </a:tc>
                <a:tc>
                  <a:txBody>
                    <a:bodyPr/>
                    <a:lstStyle/>
                    <a:p>
                      <a:r>
                        <a:rPr lang="en-US" sz="1200" b="1" dirty="0" smtClean="0"/>
                        <a:t>Comments</a:t>
                      </a:r>
                      <a:endParaRPr lang="en-US" sz="1200" b="1" dirty="0"/>
                    </a:p>
                  </a:txBody>
                  <a:tcPr/>
                </a:tc>
                <a:extLst>
                  <a:ext uri="{0D108BD9-81ED-4DB2-BD59-A6C34878D82A}">
                    <a16:rowId xmlns:a16="http://schemas.microsoft.com/office/drawing/2014/main" val="10000"/>
                  </a:ext>
                </a:extLst>
              </a:tr>
              <a:tr h="714462">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tc>
                  <a:txBody>
                    <a:bodyPr/>
                    <a:lstStyle/>
                    <a:p>
                      <a:endParaRPr lang="en-US" sz="1400" dirty="0" smtClean="0"/>
                    </a:p>
                  </a:txBody>
                  <a:tcPr/>
                </a:tc>
                <a:extLst>
                  <a:ext uri="{0D108BD9-81ED-4DB2-BD59-A6C34878D82A}">
                    <a16:rowId xmlns:a16="http://schemas.microsoft.com/office/drawing/2014/main" val="10001"/>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2022135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Analysis and Actions</a:t>
            </a:r>
            <a:br>
              <a:rPr lang="en-US" dirty="0" smtClean="0"/>
            </a:br>
            <a:r>
              <a:rPr lang="en-US" sz="1400" b="1" dirty="0" smtClean="0"/>
              <a:t>Root Cause – Why Made</a:t>
            </a:r>
            <a:endParaRPr lang="en-US" b="1"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8</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D14D8578-7EC8-46DD-8043-86B98801894D}"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4045311887"/>
              </p:ext>
            </p:extLst>
          </p:nvPr>
        </p:nvGraphicFramePr>
        <p:xfrm>
          <a:off x="342899" y="1150194"/>
          <a:ext cx="8458202" cy="4267198"/>
        </p:xfrm>
        <a:graphic>
          <a:graphicData uri="http://schemas.openxmlformats.org/drawingml/2006/table">
            <a:tbl>
              <a:tblPr firstRow="1" bandRow="1">
                <a:tableStyleId>{5C22544A-7EE6-4342-B048-85BDC9FD1C3A}</a:tableStyleId>
              </a:tblPr>
              <a:tblGrid>
                <a:gridCol w="2362202">
                  <a:extLst>
                    <a:ext uri="{9D8B030D-6E8A-4147-A177-3AD203B41FA5}">
                      <a16:colId xmlns:a16="http://schemas.microsoft.com/office/drawing/2014/main" val="20000"/>
                    </a:ext>
                  </a:extLst>
                </a:gridCol>
                <a:gridCol w="1961646">
                  <a:extLst>
                    <a:ext uri="{9D8B030D-6E8A-4147-A177-3AD203B41FA5}">
                      <a16:colId xmlns:a16="http://schemas.microsoft.com/office/drawing/2014/main" val="20001"/>
                    </a:ext>
                  </a:extLst>
                </a:gridCol>
                <a:gridCol w="1351202">
                  <a:extLst>
                    <a:ext uri="{9D8B030D-6E8A-4147-A177-3AD203B41FA5}">
                      <a16:colId xmlns:a16="http://schemas.microsoft.com/office/drawing/2014/main" val="20002"/>
                    </a:ext>
                  </a:extLst>
                </a:gridCol>
                <a:gridCol w="2783152">
                  <a:extLst>
                    <a:ext uri="{9D8B030D-6E8A-4147-A177-3AD203B41FA5}">
                      <a16:colId xmlns:a16="http://schemas.microsoft.com/office/drawing/2014/main" val="20003"/>
                    </a:ext>
                  </a:extLst>
                </a:gridCol>
              </a:tblGrid>
              <a:tr h="1409350">
                <a:tc>
                  <a:txBody>
                    <a:bodyPr/>
                    <a:lstStyle/>
                    <a:p>
                      <a:r>
                        <a:rPr lang="en-US" sz="1200" b="1" dirty="0" smtClean="0"/>
                        <a:t>Root</a:t>
                      </a:r>
                      <a:r>
                        <a:rPr lang="en-US" sz="1200" b="1" baseline="0" dirty="0" smtClean="0"/>
                        <a:t> Cause Analyses</a:t>
                      </a:r>
                    </a:p>
                    <a:p>
                      <a:r>
                        <a:rPr lang="en-US" sz="1200" b="1" baseline="0" dirty="0" smtClean="0"/>
                        <a:t>Theory</a:t>
                      </a:r>
                      <a:endParaRPr lang="en-US" sz="1200" b="1" dirty="0"/>
                    </a:p>
                  </a:txBody>
                  <a:tcPr/>
                </a:tc>
                <a:tc>
                  <a:txBody>
                    <a:bodyPr/>
                    <a:lstStyle/>
                    <a:p>
                      <a:r>
                        <a:rPr lang="en-US" sz="1200" b="1" dirty="0" smtClean="0"/>
                        <a:t>Root Cause Analyses  Investigations</a:t>
                      </a:r>
                      <a:endParaRPr lang="en-US" sz="1200" b="1" dirty="0"/>
                    </a:p>
                  </a:txBody>
                  <a:tcPr/>
                </a:tc>
                <a:tc>
                  <a:txBody>
                    <a:bodyPr/>
                    <a:lstStyle/>
                    <a:p>
                      <a:r>
                        <a:rPr lang="en-US" sz="1200" b="1" dirty="0" smtClean="0"/>
                        <a:t>Root Cause Analyses Findings</a:t>
                      </a:r>
                      <a:endParaRPr lang="en-US" sz="1200" b="1" dirty="0"/>
                    </a:p>
                  </a:txBody>
                  <a:tcPr/>
                </a:tc>
                <a:tc>
                  <a:txBody>
                    <a:bodyPr/>
                    <a:lstStyle/>
                    <a:p>
                      <a:r>
                        <a:rPr lang="en-US" sz="1200" b="1" dirty="0" smtClean="0"/>
                        <a:t>Comments / References to 8D , Data.</a:t>
                      </a:r>
                      <a:endParaRPr lang="en-US" sz="1200" b="1" dirty="0"/>
                    </a:p>
                  </a:txBody>
                  <a:tcPr/>
                </a:tc>
                <a:extLst>
                  <a:ext uri="{0D108BD9-81ED-4DB2-BD59-A6C34878D82A}">
                    <a16:rowId xmlns:a16="http://schemas.microsoft.com/office/drawing/2014/main" val="10000"/>
                  </a:ext>
                </a:extLst>
              </a:tr>
              <a:tr h="714462">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290023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AAB61-EB52-6145-8B0F-CEB9F403AAFA}"/>
              </a:ext>
            </a:extLst>
          </p:cNvPr>
          <p:cNvSpPr>
            <a:spLocks noGrp="1"/>
          </p:cNvSpPr>
          <p:nvPr>
            <p:ph type="title"/>
          </p:nvPr>
        </p:nvSpPr>
        <p:spPr/>
        <p:txBody>
          <a:bodyPr/>
          <a:lstStyle/>
          <a:p>
            <a:r>
              <a:rPr lang="en-US" dirty="0" smtClean="0"/>
              <a:t>Analysis and Actions</a:t>
            </a:r>
            <a:br>
              <a:rPr lang="en-US" dirty="0" smtClean="0"/>
            </a:br>
            <a:r>
              <a:rPr lang="en-US" sz="1400" b="1" dirty="0" smtClean="0"/>
              <a:t>Root Cause – Why Made - Countermeasures</a:t>
            </a:r>
            <a:endParaRPr lang="en-US" b="1" dirty="0"/>
          </a:p>
        </p:txBody>
      </p:sp>
      <p:sp>
        <p:nvSpPr>
          <p:cNvPr id="4" name="Slide Number Placeholder 3">
            <a:extLst>
              <a:ext uri="{FF2B5EF4-FFF2-40B4-BE49-F238E27FC236}">
                <a16:creationId xmlns:a16="http://schemas.microsoft.com/office/drawing/2014/main" id="{DA850685-715F-4240-82D2-3D91EEB81449}"/>
              </a:ext>
            </a:extLst>
          </p:cNvPr>
          <p:cNvSpPr>
            <a:spLocks noGrp="1"/>
          </p:cNvSpPr>
          <p:nvPr>
            <p:ph type="sldNum" sz="quarter" idx="4"/>
          </p:nvPr>
        </p:nvSpPr>
        <p:spPr/>
        <p:txBody>
          <a:bodyPr/>
          <a:lstStyle/>
          <a:p>
            <a:fld id="{ECC0D90B-8087-1C4C-A990-6E0FA3ED2526}" type="slidenum">
              <a:rPr lang="en-US" smtClean="0"/>
              <a:pPr/>
              <a:t>9</a:t>
            </a:fld>
            <a:endParaRPr lang="en-US" dirty="0"/>
          </a:p>
        </p:txBody>
      </p:sp>
      <p:sp>
        <p:nvSpPr>
          <p:cNvPr id="5" name="Date Placeholder 4">
            <a:extLst>
              <a:ext uri="{FF2B5EF4-FFF2-40B4-BE49-F238E27FC236}">
                <a16:creationId xmlns:a16="http://schemas.microsoft.com/office/drawing/2014/main" id="{9F73C316-DDCE-CE4E-B8D0-36B512203947}"/>
              </a:ext>
            </a:extLst>
          </p:cNvPr>
          <p:cNvSpPr>
            <a:spLocks noGrp="1"/>
          </p:cNvSpPr>
          <p:nvPr>
            <p:ph type="dt" sz="half" idx="2"/>
          </p:nvPr>
        </p:nvSpPr>
        <p:spPr/>
        <p:txBody>
          <a:bodyPr/>
          <a:lstStyle/>
          <a:p>
            <a:fld id="{3DAFF2D3-28BC-4381-B168-CA3AEEC92836}" type="datetime3">
              <a:rPr lang="en-US" smtClean="0"/>
              <a:t>10 July 2020</a:t>
            </a:fld>
            <a:endParaRPr lang="en-US" dirty="0"/>
          </a:p>
        </p:txBody>
      </p:sp>
      <p:graphicFrame>
        <p:nvGraphicFramePr>
          <p:cNvPr id="6" name="Table 3"/>
          <p:cNvGraphicFramePr>
            <a:graphicFrameLocks noGrp="1"/>
          </p:cNvGraphicFramePr>
          <p:nvPr>
            <p:extLst>
              <p:ext uri="{D42A27DB-BD31-4B8C-83A1-F6EECF244321}">
                <p14:modId xmlns:p14="http://schemas.microsoft.com/office/powerpoint/2010/main" val="1674979208"/>
              </p:ext>
            </p:extLst>
          </p:nvPr>
        </p:nvGraphicFramePr>
        <p:xfrm>
          <a:off x="342899" y="1150187"/>
          <a:ext cx="8458202" cy="4267198"/>
        </p:xfrm>
        <a:graphic>
          <a:graphicData uri="http://schemas.openxmlformats.org/drawingml/2006/table">
            <a:tbl>
              <a:tblPr firstRow="1" bandRow="1">
                <a:tableStyleId>{5C22544A-7EE6-4342-B048-85BDC9FD1C3A}</a:tableStyleId>
              </a:tblPr>
              <a:tblGrid>
                <a:gridCol w="2362202">
                  <a:extLst>
                    <a:ext uri="{9D8B030D-6E8A-4147-A177-3AD203B41FA5}">
                      <a16:colId xmlns:a16="http://schemas.microsoft.com/office/drawing/2014/main" val="20000"/>
                    </a:ext>
                  </a:extLst>
                </a:gridCol>
                <a:gridCol w="1961646">
                  <a:extLst>
                    <a:ext uri="{9D8B030D-6E8A-4147-A177-3AD203B41FA5}">
                      <a16:colId xmlns:a16="http://schemas.microsoft.com/office/drawing/2014/main" val="20001"/>
                    </a:ext>
                  </a:extLst>
                </a:gridCol>
                <a:gridCol w="1351202">
                  <a:extLst>
                    <a:ext uri="{9D8B030D-6E8A-4147-A177-3AD203B41FA5}">
                      <a16:colId xmlns:a16="http://schemas.microsoft.com/office/drawing/2014/main" val="20002"/>
                    </a:ext>
                  </a:extLst>
                </a:gridCol>
                <a:gridCol w="2783152">
                  <a:extLst>
                    <a:ext uri="{9D8B030D-6E8A-4147-A177-3AD203B41FA5}">
                      <a16:colId xmlns:a16="http://schemas.microsoft.com/office/drawing/2014/main" val="20003"/>
                    </a:ext>
                  </a:extLst>
                </a:gridCol>
              </a:tblGrid>
              <a:tr h="1409350">
                <a:tc>
                  <a:txBody>
                    <a:bodyPr/>
                    <a:lstStyle/>
                    <a:p>
                      <a:r>
                        <a:rPr lang="en-US" sz="1200" b="1" dirty="0" smtClean="0"/>
                        <a:t>Root Cause Analyses Findings</a:t>
                      </a:r>
                      <a:endParaRPr lang="en-US" sz="1200" b="1" dirty="0"/>
                    </a:p>
                  </a:txBody>
                  <a:tcPr/>
                </a:tc>
                <a:tc>
                  <a:txBody>
                    <a:bodyPr/>
                    <a:lstStyle/>
                    <a:p>
                      <a:r>
                        <a:rPr lang="en-US" sz="1200" b="1" dirty="0" smtClean="0"/>
                        <a:t>Countermeasures </a:t>
                      </a:r>
                    </a:p>
                    <a:p>
                      <a:r>
                        <a:rPr lang="en-US" sz="1200" b="1" dirty="0" smtClean="0"/>
                        <a:t>Why</a:t>
                      </a:r>
                      <a:r>
                        <a:rPr lang="en-US" sz="1200" b="1" baseline="0" dirty="0" smtClean="0"/>
                        <a:t> made</a:t>
                      </a:r>
                      <a:endParaRPr lang="en-US" sz="1200" b="1" dirty="0"/>
                    </a:p>
                  </a:txBody>
                  <a:tcPr/>
                </a:tc>
                <a:tc>
                  <a:txBody>
                    <a:bodyPr/>
                    <a:lstStyle/>
                    <a:p>
                      <a:r>
                        <a:rPr lang="en-US" sz="1200" b="1" dirty="0" smtClean="0"/>
                        <a:t>Implementation</a:t>
                      </a:r>
                      <a:r>
                        <a:rPr lang="en-US" sz="1200" b="1" baseline="0" dirty="0" smtClean="0"/>
                        <a:t> Date</a:t>
                      </a:r>
                      <a:endParaRPr lang="en-US" sz="1200" b="1" dirty="0"/>
                    </a:p>
                  </a:txBody>
                  <a:tcPr/>
                </a:tc>
                <a:tc>
                  <a:txBody>
                    <a:bodyPr/>
                    <a:lstStyle/>
                    <a:p>
                      <a:r>
                        <a:rPr lang="en-US" sz="1200" b="1" dirty="0" smtClean="0"/>
                        <a:t>Comments / References to 8D , Data.</a:t>
                      </a:r>
                      <a:endParaRPr lang="en-US" sz="1200" b="1" dirty="0"/>
                    </a:p>
                  </a:txBody>
                  <a:tcPr/>
                </a:tc>
                <a:extLst>
                  <a:ext uri="{0D108BD9-81ED-4DB2-BD59-A6C34878D82A}">
                    <a16:rowId xmlns:a16="http://schemas.microsoft.com/office/drawing/2014/main" val="10000"/>
                  </a:ext>
                </a:extLst>
              </a:tr>
              <a:tr h="714462">
                <a:tc>
                  <a:txBody>
                    <a:bodyPr/>
                    <a:lstStyle/>
                    <a:p>
                      <a:endParaRPr lang="en-US" sz="1400" b="1" dirty="0"/>
                    </a:p>
                  </a:txBody>
                  <a:tcPr/>
                </a:tc>
                <a:tc>
                  <a:txBody>
                    <a:bodyPr/>
                    <a:lstStyle/>
                    <a:p>
                      <a:endParaRPr lang="en-US" sz="1400" dirty="0"/>
                    </a:p>
                  </a:txBody>
                  <a:tcPr/>
                </a:tc>
                <a:tc>
                  <a:txBody>
                    <a:bodyPr/>
                    <a:lstStyle/>
                    <a:p>
                      <a:endParaRPr lang="en-US" sz="1400" dirty="0"/>
                    </a:p>
                  </a:txBody>
                  <a:tcPr/>
                </a:tc>
                <a:tc>
                  <a:txBody>
                    <a:bodyPr/>
                    <a:lstStyle/>
                    <a:p>
                      <a:endParaRPr lang="en-US" sz="1400" dirty="0" smtClean="0"/>
                    </a:p>
                  </a:txBody>
                  <a:tcPr/>
                </a:tc>
                <a:extLst>
                  <a:ext uri="{0D108BD9-81ED-4DB2-BD59-A6C34878D82A}">
                    <a16:rowId xmlns:a16="http://schemas.microsoft.com/office/drawing/2014/main" val="10001"/>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2"/>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3"/>
                  </a:ext>
                </a:extLst>
              </a:tr>
              <a:tr h="714462">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4"/>
                  </a:ext>
                </a:extLst>
              </a:tr>
            </a:tbl>
          </a:graphicData>
        </a:graphic>
      </p:graphicFrame>
      <p:pic>
        <p:nvPicPr>
          <p:cNvPr id="7" name="Picture 6" descr="http://tiweb.intranet.tiauto.com/erc/brandcenter/Shared%20Documents/Safety_Regulatory_Icon-Update.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2754" y="71272"/>
            <a:ext cx="925830" cy="910590"/>
          </a:xfrm>
          <a:prstGeom prst="rect">
            <a:avLst/>
          </a:prstGeom>
          <a:noFill/>
          <a:ln>
            <a:noFill/>
          </a:ln>
        </p:spPr>
      </p:pic>
      <p:sp>
        <p:nvSpPr>
          <p:cNvPr id="3" name="Footer Placeholder 2"/>
          <p:cNvSpPr>
            <a:spLocks noGrp="1"/>
          </p:cNvSpPr>
          <p:nvPr>
            <p:ph type="ftr" sz="quarter" idx="11"/>
          </p:nvPr>
        </p:nvSpPr>
        <p:spPr/>
        <p:txBody>
          <a:bodyPr/>
          <a:lstStyle/>
          <a:p>
            <a:r>
              <a:rPr lang="en-US" smtClean="0"/>
              <a:t>FF-30-GL-0001  Revision A  30.Jun.2020</a:t>
            </a:r>
            <a:endParaRPr lang="en-US" dirty="0"/>
          </a:p>
        </p:txBody>
      </p:sp>
    </p:spTree>
    <p:extLst>
      <p:ext uri="{BB962C8B-B14F-4D97-AF65-F5344CB8AC3E}">
        <p14:creationId xmlns:p14="http://schemas.microsoft.com/office/powerpoint/2010/main" val="541394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IFS">
      <a:dk1>
        <a:srgbClr val="3A3737"/>
      </a:dk1>
      <a:lt1>
        <a:srgbClr val="FFFFFF"/>
      </a:lt1>
      <a:dk2>
        <a:srgbClr val="000000"/>
      </a:dk2>
      <a:lt2>
        <a:srgbClr val="E7E6E6"/>
      </a:lt2>
      <a:accent1>
        <a:srgbClr val="003A5B"/>
      </a:accent1>
      <a:accent2>
        <a:srgbClr val="BED63A"/>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34A8958-2444-7E42-A295-BE3C7897E808}" vid="{2DF3ECA2-1CEE-AD47-9BE5-0D4A53CBCD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8b419b9-629f-46e9-ba27-d5b96dbfcebf">PowerPoint Templates</Category>
    <Guidelines xmlns="28b419b9-629f-46e9-ba27-d5b96dbfcebf">Please follow directions on first placeholder slide. This file is set up with master slides and that layout should be followed. If you need further assistance, TI Academy offers many helpful resources on Powerpoint best practices. </Guidelines>
    <Pic xmlns="28b419b9-629f-46e9-ba27-d5b96dbfcebf">
      <Url>http://tiweb.intranet.tiauto.com/erc/brandcenter/Brand/TIFS_PPT_Temp.jpg</Url>
      <Description xsi:nil="true"/>
    </Pic>
    <Description0 xmlns="28b419b9-629f-46e9-ba27-d5b96dbfcebf">TIFS PowerPoint Template</Description0>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DC4922778B94B41968967516155C95A" ma:contentTypeVersion="6" ma:contentTypeDescription="Create a new document." ma:contentTypeScope="" ma:versionID="bd02efde210a7d9cea1ec46f40603a9b">
  <xsd:schema xmlns:xsd="http://www.w3.org/2001/XMLSchema" xmlns:xs="http://www.w3.org/2001/XMLSchema" xmlns:p="http://schemas.microsoft.com/office/2006/metadata/properties" xmlns:ns2="28b419b9-629f-46e9-ba27-d5b96dbfcebf" targetNamespace="http://schemas.microsoft.com/office/2006/metadata/properties" ma:root="true" ma:fieldsID="7f2dee7a63acad98f0ab60f19b83a020" ns2:_="">
    <xsd:import namespace="28b419b9-629f-46e9-ba27-d5b96dbfcebf"/>
    <xsd:element name="properties">
      <xsd:complexType>
        <xsd:sequence>
          <xsd:element name="documentManagement">
            <xsd:complexType>
              <xsd:all>
                <xsd:element ref="ns2:Category" minOccurs="0"/>
                <xsd:element ref="ns2:Description0" minOccurs="0"/>
                <xsd:element ref="ns2:Guidelines" minOccurs="0"/>
                <xsd:element ref="ns2: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b419b9-629f-46e9-ba27-d5b96dbfcebf" elementFormDefault="qualified">
    <xsd:import namespace="http://schemas.microsoft.com/office/2006/documentManagement/types"/>
    <xsd:import namespace="http://schemas.microsoft.com/office/infopath/2007/PartnerControls"/>
    <xsd:element name="Category" ma:index="2" nillable="true" ma:displayName="Category" ma:default="Other" ma:format="Dropdown" ma:internalName="Category">
      <xsd:simpleType>
        <xsd:restriction base="dms:Choice">
          <xsd:enumeration value="Brand Identity Guidelines"/>
          <xsd:enumeration value="Brand Pillars"/>
          <xsd:enumeration value="Brand Presentations"/>
          <xsd:enumeration value="Brochure"/>
          <xsd:enumeration value="Business Cards (coming soon)"/>
          <xsd:enumeration value="Core Values"/>
          <xsd:enumeration value="Corporate Profile"/>
          <xsd:enumeration value="Email Signature"/>
          <xsd:enumeration value="Employee Identification (ID) Badges"/>
          <xsd:enumeration value="Holiday Card"/>
          <xsd:enumeration value="Letterhead – Electronic (coming soon)"/>
          <xsd:enumeration value="Letterhead – Paper"/>
          <xsd:enumeration value="Logos – Background Images"/>
          <xsd:enumeration value="Logos – Bundy"/>
          <xsd:enumeration value="Logos – Customer Brands"/>
          <xsd:enumeration value="Logos – New TI Automotive"/>
          <xsd:enumeration value="Logos - TI Fluid Systems"/>
          <xsd:enumeration value="Logos – Walbro"/>
          <xsd:enumeration value="Logos - QBIC"/>
          <xsd:enumeration value="Map of Global Locations"/>
          <xsd:enumeration value="Memo"/>
          <xsd:enumeration value="New Business Wins"/>
          <xsd:enumeration value="Organizational Announcements"/>
          <xsd:enumeration value="Policies - (Quality, Purchasing, Safety, Environmental)"/>
          <xsd:enumeration value="PowerPoint Presentations (master slides: title, second page, etc.)"/>
          <xsd:enumeration value="PowerPoint Templates"/>
          <xsd:enumeration value="Print Ad"/>
          <xsd:enumeration value="Goals &amp; Objectives"/>
          <xsd:enumeration value="Videos"/>
          <xsd:enumeration value="Safecall Posters"/>
          <xsd:enumeration value="Other"/>
        </xsd:restriction>
      </xsd:simpleType>
    </xsd:element>
    <xsd:element name="Description0" ma:index="3" nillable="true" ma:displayName="Description" ma:internalName="Description0">
      <xsd:simpleType>
        <xsd:restriction base="dms:Text">
          <xsd:maxLength value="255"/>
        </xsd:restriction>
      </xsd:simpleType>
    </xsd:element>
    <xsd:element name="Guidelines" ma:index="4" nillable="true" ma:displayName="Guidelines" ma:internalName="Guidelines">
      <xsd:simpleType>
        <xsd:restriction base="dms:Note">
          <xsd:maxLength value="255"/>
        </xsd:restriction>
      </xsd:simpleType>
    </xsd:element>
    <xsd:element name="Pic" ma:index="11" nillable="true" ma:displayName="Pic" ma:format="Image" ma:internalName="Pic">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33EE8D-1FE6-4E11-879A-55BC2C995F17}">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28b419b9-629f-46e9-ba27-d5b96dbfcebf"/>
    <ds:schemaRef ds:uri="http://www.w3.org/XML/1998/namespace"/>
  </ds:schemaRefs>
</ds:datastoreItem>
</file>

<file path=customXml/itemProps2.xml><?xml version="1.0" encoding="utf-8"?>
<ds:datastoreItem xmlns:ds="http://schemas.openxmlformats.org/officeDocument/2006/customXml" ds:itemID="{1B7BBC5D-DD22-489E-91DF-D970A055F1DB}">
  <ds:schemaRefs>
    <ds:schemaRef ds:uri="http://schemas.microsoft.com/sharepoint/v3/contenttype/forms"/>
  </ds:schemaRefs>
</ds:datastoreItem>
</file>

<file path=customXml/itemProps3.xml><?xml version="1.0" encoding="utf-8"?>
<ds:datastoreItem xmlns:ds="http://schemas.openxmlformats.org/officeDocument/2006/customXml" ds:itemID="{419172EC-ECF8-4BAC-9199-02C7CDFE1F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b419b9-629f-46e9-ba27-d5b96dbfce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TIFS_Presentation_Template</Template>
  <TotalTime>78</TotalTime>
  <Words>485</Words>
  <Application>Microsoft Office PowerPoint</Application>
  <PresentationFormat>On-screen Show (4:3)</PresentationFormat>
  <Paragraphs>152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Safety Regulatory and Functional (S/R/F) Concern Executive summary FF-30-GL-0001  Revision A  30.Jun.2020</vt:lpstr>
      <vt:lpstr>Agenda</vt:lpstr>
      <vt:lpstr>S/R/F Escape – Supplier Attendees</vt:lpstr>
      <vt:lpstr>Historical History to TI Fluid Systems</vt:lpstr>
      <vt:lpstr>S/R/F Escape</vt:lpstr>
      <vt:lpstr>NC Description</vt:lpstr>
      <vt:lpstr>Containment</vt:lpstr>
      <vt:lpstr>Analysis and Actions Root Cause – Why Made</vt:lpstr>
      <vt:lpstr>Analysis and Actions Root Cause – Why Made - Countermeasures</vt:lpstr>
      <vt:lpstr>Analysis and Actions Root Cause – Why Shipped</vt:lpstr>
      <vt:lpstr>Analysis and Actions Root Cause – Why Shipped - Countermeasures</vt:lpstr>
      <vt:lpstr>Corrective Actions</vt:lpstr>
      <vt:lpstr>Lessons Learned</vt:lpstr>
      <vt:lpstr>Revision History</vt:lpstr>
    </vt:vector>
  </TitlesOfParts>
  <Company>TI Group Automotive Systems,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Gunter</dc:creator>
  <cp:lastModifiedBy>John Gunter</cp:lastModifiedBy>
  <cp:revision>20</cp:revision>
  <cp:lastPrinted>2019-05-08T20:33:10Z</cp:lastPrinted>
  <dcterms:created xsi:type="dcterms:W3CDTF">2020-06-17T17:51:48Z</dcterms:created>
  <dcterms:modified xsi:type="dcterms:W3CDTF">2020-07-10T16:18:58Z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0x010100FDC4922778B94B41968967516155C95A</vt:lpwstr>
  </property>
</Properties>
</file>